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6" r:id="rId4"/>
  </p:sldMasterIdLst>
  <p:sldIdLst>
    <p:sldId id="256" r:id="rId5"/>
    <p:sldId id="257" r:id="rId6"/>
    <p:sldId id="258" r:id="rId7"/>
    <p:sldId id="259" r:id="rId8"/>
    <p:sldId id="260" r:id="rId9"/>
    <p:sldId id="261" r:id="rId10"/>
    <p:sldId id="262"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1288" y="-7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eg>
</file>

<file path=ppt/media/image2.png>
</file>

<file path=ppt/media/image3.jpeg>
</file>

<file path=ppt/media/image4.png>
</file>

<file path=ppt/media/image5.png>
</file>

<file path=ppt/media/image6.png>
</file>

<file path=ppt/media/image7.jpeg>
</file>

<file path=ppt/media/image8.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8D376EA6-2334-1340-B5EE-5DF12C3FAAFD}" type="datetimeFigureOut">
              <a:rPr lang="en-US" smtClean="0"/>
              <a:t>12/13/2024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EA50A3-04AD-164E-ADE2-FFC4D7F3A00C}" type="slidenum">
              <a:rPr lang="en-US" smtClean="0"/>
              <a:t>‹#›</a:t>
            </a:fld>
            <a:endParaRPr lang="en-US"/>
          </a:p>
        </p:txBody>
      </p:sp>
    </p:spTree>
    <p:extLst>
      <p:ext uri="{BB962C8B-B14F-4D97-AF65-F5344CB8AC3E}">
        <p14:creationId xmlns:p14="http://schemas.microsoft.com/office/powerpoint/2010/main" val="11992216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8D376EA6-2334-1340-B5EE-5DF12C3FAAFD}" type="datetimeFigureOut">
              <a:rPr lang="en-US" smtClean="0"/>
              <a:t>12/13/2024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EA50A3-04AD-164E-ADE2-FFC4D7F3A00C}" type="slidenum">
              <a:rPr lang="en-US" smtClean="0"/>
              <a:t>‹#›</a:t>
            </a:fld>
            <a:endParaRPr lang="en-US"/>
          </a:p>
        </p:txBody>
      </p:sp>
    </p:spTree>
    <p:extLst>
      <p:ext uri="{BB962C8B-B14F-4D97-AF65-F5344CB8AC3E}">
        <p14:creationId xmlns:p14="http://schemas.microsoft.com/office/powerpoint/2010/main" val="42593938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8D376EA6-2334-1340-B5EE-5DF12C3FAAFD}" type="datetimeFigureOut">
              <a:rPr lang="en-US" smtClean="0"/>
              <a:t>12/13/2024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EA50A3-04AD-164E-ADE2-FFC4D7F3A00C}" type="slidenum">
              <a:rPr lang="en-US" smtClean="0"/>
              <a:t>‹#›</a:t>
            </a:fld>
            <a:endParaRPr lang="en-US"/>
          </a:p>
        </p:txBody>
      </p:sp>
    </p:spTree>
    <p:extLst>
      <p:ext uri="{BB962C8B-B14F-4D97-AF65-F5344CB8AC3E}">
        <p14:creationId xmlns:p14="http://schemas.microsoft.com/office/powerpoint/2010/main" val="252542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8D376EA6-2334-1340-B5EE-5DF12C3FAAFD}" type="datetimeFigureOut">
              <a:rPr lang="en-US" smtClean="0"/>
              <a:t>12/13/2024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EA50A3-04AD-164E-ADE2-FFC4D7F3A00C}" type="slidenum">
              <a:rPr lang="en-US" smtClean="0"/>
              <a:t>‹#›</a:t>
            </a:fld>
            <a:endParaRPr lang="en-US"/>
          </a:p>
        </p:txBody>
      </p:sp>
    </p:spTree>
    <p:extLst>
      <p:ext uri="{BB962C8B-B14F-4D97-AF65-F5344CB8AC3E}">
        <p14:creationId xmlns:p14="http://schemas.microsoft.com/office/powerpoint/2010/main" val="2551536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D376EA6-2334-1340-B5EE-5DF12C3FAAFD}" type="datetimeFigureOut">
              <a:rPr lang="en-US" smtClean="0"/>
              <a:t>12/13/2024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2EA50A3-04AD-164E-ADE2-FFC4D7F3A00C}" type="slidenum">
              <a:rPr lang="en-US" smtClean="0"/>
              <a:t>‹#›</a:t>
            </a:fld>
            <a:endParaRPr lang="en-US"/>
          </a:p>
        </p:txBody>
      </p:sp>
    </p:spTree>
    <p:extLst>
      <p:ext uri="{BB962C8B-B14F-4D97-AF65-F5344CB8AC3E}">
        <p14:creationId xmlns:p14="http://schemas.microsoft.com/office/powerpoint/2010/main" val="34152547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8D376EA6-2334-1340-B5EE-5DF12C3FAAFD}" type="datetimeFigureOut">
              <a:rPr lang="en-US" smtClean="0"/>
              <a:t>12/13/2024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EA50A3-04AD-164E-ADE2-FFC4D7F3A00C}" type="slidenum">
              <a:rPr lang="en-US" smtClean="0"/>
              <a:t>‹#›</a:t>
            </a:fld>
            <a:endParaRPr lang="en-US"/>
          </a:p>
        </p:txBody>
      </p:sp>
    </p:spTree>
    <p:extLst>
      <p:ext uri="{BB962C8B-B14F-4D97-AF65-F5344CB8AC3E}">
        <p14:creationId xmlns:p14="http://schemas.microsoft.com/office/powerpoint/2010/main" val="15631886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8D376EA6-2334-1340-B5EE-5DF12C3FAAFD}" type="datetimeFigureOut">
              <a:rPr lang="en-US" smtClean="0"/>
              <a:t>12/13/2024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2EA50A3-04AD-164E-ADE2-FFC4D7F3A00C}" type="slidenum">
              <a:rPr lang="en-US" smtClean="0"/>
              <a:t>‹#›</a:t>
            </a:fld>
            <a:endParaRPr lang="en-US"/>
          </a:p>
        </p:txBody>
      </p:sp>
    </p:spTree>
    <p:extLst>
      <p:ext uri="{BB962C8B-B14F-4D97-AF65-F5344CB8AC3E}">
        <p14:creationId xmlns:p14="http://schemas.microsoft.com/office/powerpoint/2010/main" val="26361507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8D376EA6-2334-1340-B5EE-5DF12C3FAAFD}" type="datetimeFigureOut">
              <a:rPr lang="en-US" smtClean="0"/>
              <a:t>12/13/2024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2EA50A3-04AD-164E-ADE2-FFC4D7F3A00C}" type="slidenum">
              <a:rPr lang="en-US" smtClean="0"/>
              <a:t>‹#›</a:t>
            </a:fld>
            <a:endParaRPr lang="en-US"/>
          </a:p>
        </p:txBody>
      </p:sp>
    </p:spTree>
    <p:extLst>
      <p:ext uri="{BB962C8B-B14F-4D97-AF65-F5344CB8AC3E}">
        <p14:creationId xmlns:p14="http://schemas.microsoft.com/office/powerpoint/2010/main" val="3941967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D376EA6-2334-1340-B5EE-5DF12C3FAAFD}" type="datetimeFigureOut">
              <a:rPr lang="en-US" smtClean="0"/>
              <a:t>12/13/2024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2EA50A3-04AD-164E-ADE2-FFC4D7F3A00C}" type="slidenum">
              <a:rPr lang="en-US" smtClean="0"/>
              <a:t>‹#›</a:t>
            </a:fld>
            <a:endParaRPr lang="en-US"/>
          </a:p>
        </p:txBody>
      </p:sp>
    </p:spTree>
    <p:extLst>
      <p:ext uri="{BB962C8B-B14F-4D97-AF65-F5344CB8AC3E}">
        <p14:creationId xmlns:p14="http://schemas.microsoft.com/office/powerpoint/2010/main" val="32294920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D376EA6-2334-1340-B5EE-5DF12C3FAAFD}" type="datetimeFigureOut">
              <a:rPr lang="en-US" smtClean="0"/>
              <a:t>12/13/2024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EA50A3-04AD-164E-ADE2-FFC4D7F3A00C}" type="slidenum">
              <a:rPr lang="en-US" smtClean="0"/>
              <a:t>‹#›</a:t>
            </a:fld>
            <a:endParaRPr lang="en-US"/>
          </a:p>
        </p:txBody>
      </p:sp>
    </p:spTree>
    <p:extLst>
      <p:ext uri="{BB962C8B-B14F-4D97-AF65-F5344CB8AC3E}">
        <p14:creationId xmlns:p14="http://schemas.microsoft.com/office/powerpoint/2010/main" val="8527233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D376EA6-2334-1340-B5EE-5DF12C3FAAFD}" type="datetimeFigureOut">
              <a:rPr lang="en-US" smtClean="0"/>
              <a:t>12/13/2024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2EA50A3-04AD-164E-ADE2-FFC4D7F3A00C}" type="slidenum">
              <a:rPr lang="en-US" smtClean="0"/>
              <a:t>‹#›</a:t>
            </a:fld>
            <a:endParaRPr lang="en-US"/>
          </a:p>
        </p:txBody>
      </p:sp>
    </p:spTree>
    <p:extLst>
      <p:ext uri="{BB962C8B-B14F-4D97-AF65-F5344CB8AC3E}">
        <p14:creationId xmlns:p14="http://schemas.microsoft.com/office/powerpoint/2010/main" val="6449395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D376EA6-2334-1340-B5EE-5DF12C3FAAFD}" type="datetimeFigureOut">
              <a:rPr lang="en-US" smtClean="0"/>
              <a:t>12/13/2024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2EA50A3-04AD-164E-ADE2-FFC4D7F3A00C}" type="slidenum">
              <a:rPr lang="en-US" smtClean="0"/>
              <a:t>‹#›</a:t>
            </a:fld>
            <a:endParaRPr lang="en-US"/>
          </a:p>
        </p:txBody>
      </p:sp>
    </p:spTree>
    <p:extLst>
      <p:ext uri="{BB962C8B-B14F-4D97-AF65-F5344CB8AC3E}">
        <p14:creationId xmlns:p14="http://schemas.microsoft.com/office/powerpoint/2010/main" val="3397860040"/>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studentncirl-my.sharepoint.com/:v:/r/personal/x21445372_student_ncirl_ie/Documents/Recording-20241213_233447.webm?csf=1&amp;web=1&amp;e=dDNcsn&amp;nav=eyJyZWZlcnJhbEluZm8iOnsicmVmZXJyYWxBcHAiOiJTdHJlYW1XZWJBcHAiLCJyZWZlcnJhbFZpZXciOiJTaGFyZURpYWxvZy1MaW5rIiwicmVmZXJyYWxBcHBQbGF0Zm9ybSI6IldlYiIsInJlZmVycmFsTW9kZSI6InZpZXcifX0%3D" TargetMode="External"/><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8.png"/><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9000" b="-9000"/>
          </a:stretch>
        </a:blipFill>
        <a:effectLst/>
      </p:bgPr>
    </p:bg>
    <p:spTree>
      <p:nvGrpSpPr>
        <p:cNvPr id="1" name=""/>
        <p:cNvGrpSpPr/>
        <p:nvPr/>
      </p:nvGrpSpPr>
      <p:grpSpPr>
        <a:xfrm>
          <a:off x="0" y="0"/>
          <a:ext cx="0" cy="0"/>
          <a:chOff x="0" y="0"/>
          <a:chExt cx="0" cy="0"/>
        </a:xfrm>
      </p:grpSpPr>
      <p:pic>
        <p:nvPicPr>
          <p:cNvPr id="49" name="Video 48" title="Person Typing On Keyboard">
            <a:hlinkClick r:id="" action="ppaction://media"/>
            <a:extLst>
              <a:ext uri="{FF2B5EF4-FFF2-40B4-BE49-F238E27FC236}">
                <a16:creationId xmlns:a16="http://schemas.microsoft.com/office/drawing/2014/main" id="{435EC8AF-1B6C-AD0C-67D2-FA297609744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grpSp>
        <p:nvGrpSpPr>
          <p:cNvPr id="2" name="Group 1">
            <a:extLst>
              <a:ext uri="{FF2B5EF4-FFF2-40B4-BE49-F238E27FC236}">
                <a16:creationId xmlns:a16="http://schemas.microsoft.com/office/drawing/2014/main" id="{E20CABD5-AC28-A94A-A3AF-B2B5438D90F4}"/>
              </a:ext>
            </a:extLst>
          </p:cNvPr>
          <p:cNvGrpSpPr/>
          <p:nvPr/>
        </p:nvGrpSpPr>
        <p:grpSpPr>
          <a:xfrm>
            <a:off x="-4556502" y="-1087745"/>
            <a:ext cx="9113004" cy="9427646"/>
            <a:chOff x="-4556502" y="-1087745"/>
            <a:chExt cx="9113004" cy="9427646"/>
          </a:xfrm>
        </p:grpSpPr>
        <p:sp useBgFill="1">
          <p:nvSpPr>
            <p:cNvPr id="12" name="Oval 11">
              <a:extLst>
                <a:ext uri="{FF2B5EF4-FFF2-40B4-BE49-F238E27FC236}">
                  <a16:creationId xmlns:a16="http://schemas.microsoft.com/office/drawing/2014/main" id="{47986A79-32EC-EDE7-18F5-4421368833E4}"/>
                </a:ext>
              </a:extLst>
            </p:cNvPr>
            <p:cNvSpPr/>
            <p:nvPr/>
          </p:nvSpPr>
          <p:spPr>
            <a:xfrm>
              <a:off x="-4556502" y="-1087745"/>
              <a:ext cx="9113004" cy="9113004"/>
            </a:xfrm>
            <a:prstGeom prst="ellipse">
              <a:avLst/>
            </a:prstGeom>
            <a:noFill/>
            <a:ln>
              <a:solidFill>
                <a:schemeClr val="bg1"/>
              </a:solidFill>
            </a:ln>
            <a:effectLst>
              <a:outerShdw blurRad="50800" dist="38100" dir="2700000" sx="103000" sy="103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7DC97F33-37C4-D6AA-8934-5523FF7F4CB8}"/>
                </a:ext>
              </a:extLst>
            </p:cNvPr>
            <p:cNvCxnSpPr>
              <a:cxnSpLocks/>
            </p:cNvCxnSpPr>
            <p:nvPr/>
          </p:nvCxnSpPr>
          <p:spPr>
            <a:xfrm flipH="1">
              <a:off x="-4556502" y="3369387"/>
              <a:ext cx="9113004" cy="0"/>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sp>
          <p:nvSpPr>
            <p:cNvPr id="40" name="TextBox 39">
              <a:extLst>
                <a:ext uri="{FF2B5EF4-FFF2-40B4-BE49-F238E27FC236}">
                  <a16:creationId xmlns:a16="http://schemas.microsoft.com/office/drawing/2014/main" id="{6DE9E597-D3AC-602A-9161-A31B283986BB}"/>
                </a:ext>
              </a:extLst>
            </p:cNvPr>
            <p:cNvSpPr txBox="1"/>
            <p:nvPr/>
          </p:nvSpPr>
          <p:spPr>
            <a:xfrm rot="10800000">
              <a:off x="-4371757" y="2286604"/>
              <a:ext cx="2911374" cy="830997"/>
            </a:xfrm>
            <a:prstGeom prst="rect">
              <a:avLst/>
            </a:prstGeom>
            <a:noFill/>
          </p:spPr>
          <p:txBody>
            <a:bodyPr wrap="none" rtlCol="0">
              <a:spAutoFit/>
            </a:bodyPr>
            <a:lstStyle/>
            <a:p>
              <a:r>
                <a:rPr lang="en-US" sz="2400" b="1">
                  <a:solidFill>
                    <a:schemeClr val="bg1"/>
                  </a:solidFill>
                  <a:latin typeface="Bookman Old Style" panose="02050604050505020204" pitchFamily="18" charset="0"/>
                </a:rPr>
                <a:t>TECHNOLOGIES </a:t>
              </a:r>
            </a:p>
            <a:p>
              <a:r>
                <a:rPr lang="en-US" sz="2400" b="1">
                  <a:solidFill>
                    <a:schemeClr val="bg1"/>
                  </a:solidFill>
                  <a:latin typeface="Bookman Old Style" panose="02050604050505020204" pitchFamily="18" charset="0"/>
                </a:rPr>
                <a:t>I USED</a:t>
              </a:r>
            </a:p>
          </p:txBody>
        </p:sp>
        <p:cxnSp>
          <p:nvCxnSpPr>
            <p:cNvPr id="14" name="Straight Connector 13">
              <a:extLst>
                <a:ext uri="{FF2B5EF4-FFF2-40B4-BE49-F238E27FC236}">
                  <a16:creationId xmlns:a16="http://schemas.microsoft.com/office/drawing/2014/main" id="{49AEC24C-6F39-C459-F051-633707A01BC6}"/>
                </a:ext>
              </a:extLst>
            </p:cNvPr>
            <p:cNvCxnSpPr>
              <a:stCxn id="12" idx="0"/>
              <a:endCxn id="12" idx="4"/>
            </p:cNvCxnSpPr>
            <p:nvPr/>
          </p:nvCxnSpPr>
          <p:spPr>
            <a:xfrm>
              <a:off x="0" y="-1087745"/>
              <a:ext cx="0" cy="9113004"/>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FB0F7A2E-7D74-0084-1095-32D7068BF752}"/>
                </a:ext>
              </a:extLst>
            </p:cNvPr>
            <p:cNvCxnSpPr>
              <a:cxnSpLocks/>
              <a:endCxn id="12" idx="3"/>
            </p:cNvCxnSpPr>
            <p:nvPr/>
          </p:nvCxnSpPr>
          <p:spPr>
            <a:xfrm flipH="1">
              <a:off x="-3221933" y="184136"/>
              <a:ext cx="6334101" cy="6506554"/>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B68CF2DA-173D-0634-401B-5133C3799A39}"/>
                </a:ext>
              </a:extLst>
            </p:cNvPr>
            <p:cNvCxnSpPr>
              <a:cxnSpLocks/>
              <a:stCxn id="12" idx="1"/>
              <a:endCxn id="12" idx="5"/>
            </p:cNvCxnSpPr>
            <p:nvPr/>
          </p:nvCxnSpPr>
          <p:spPr>
            <a:xfrm>
              <a:off x="-3221933" y="246824"/>
              <a:ext cx="6443866" cy="6443866"/>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sp>
          <p:nvSpPr>
            <p:cNvPr id="31" name="TextBox 30">
              <a:extLst>
                <a:ext uri="{FF2B5EF4-FFF2-40B4-BE49-F238E27FC236}">
                  <a16:creationId xmlns:a16="http://schemas.microsoft.com/office/drawing/2014/main" id="{C46E5DD0-09FE-2E3D-0887-AEB250611437}"/>
                </a:ext>
              </a:extLst>
            </p:cNvPr>
            <p:cNvSpPr txBox="1"/>
            <p:nvPr/>
          </p:nvSpPr>
          <p:spPr>
            <a:xfrm>
              <a:off x="1270868" y="2317910"/>
              <a:ext cx="3175869" cy="523220"/>
            </a:xfrm>
            <a:prstGeom prst="rect">
              <a:avLst/>
            </a:prstGeom>
            <a:noFill/>
          </p:spPr>
          <p:txBody>
            <a:bodyPr wrap="none" rtlCol="0">
              <a:spAutoFit/>
            </a:bodyPr>
            <a:lstStyle/>
            <a:p>
              <a:r>
                <a:rPr lang="en-US" sz="2800" b="1">
                  <a:solidFill>
                    <a:schemeClr val="bg1"/>
                  </a:solidFill>
                  <a:latin typeface="Bookman Old Style" panose="02050604050505020204" pitchFamily="18" charset="0"/>
                </a:rPr>
                <a:t>INTRODUCTION</a:t>
              </a:r>
            </a:p>
          </p:txBody>
        </p:sp>
        <p:sp>
          <p:nvSpPr>
            <p:cNvPr id="34" name="TextBox 33">
              <a:extLst>
                <a:ext uri="{FF2B5EF4-FFF2-40B4-BE49-F238E27FC236}">
                  <a16:creationId xmlns:a16="http://schemas.microsoft.com/office/drawing/2014/main" id="{C2D5B263-D9FB-6FF5-CE46-7718BE3A9FDD}"/>
                </a:ext>
              </a:extLst>
            </p:cNvPr>
            <p:cNvSpPr txBox="1"/>
            <p:nvPr/>
          </p:nvSpPr>
          <p:spPr>
            <a:xfrm rot="2762604">
              <a:off x="904401" y="5227932"/>
              <a:ext cx="5269831" cy="954107"/>
            </a:xfrm>
            <a:prstGeom prst="rect">
              <a:avLst/>
            </a:prstGeom>
            <a:noFill/>
          </p:spPr>
          <p:txBody>
            <a:bodyPr wrap="square">
              <a:spAutoFit/>
            </a:bodyPr>
            <a:lstStyle/>
            <a:p>
              <a:r>
                <a:rPr kumimoji="0" lang="en-US" sz="2800" b="1" i="0" u="none" strike="noStrike" kern="1200" cap="none" spc="0" normalizeH="0" baseline="0" noProof="0">
                  <a:ln>
                    <a:noFill/>
                  </a:ln>
                  <a:solidFill>
                    <a:prstClr val="white"/>
                  </a:solidFill>
                  <a:effectLst/>
                  <a:uLnTx/>
                  <a:uFillTx/>
                  <a:latin typeface="Bookman Old Style" panose="02050604050505020204" pitchFamily="18" charset="0"/>
                  <a:ea typeface="+mn-ea"/>
                  <a:cs typeface="+mn-cs"/>
                </a:rPr>
                <a:t>ABOUT ME &amp; </a:t>
              </a:r>
            </a:p>
            <a:p>
              <a:r>
                <a:rPr kumimoji="0" lang="en-US" sz="2800" b="1" i="0" u="none" strike="noStrike" kern="1200" cap="none" spc="0" normalizeH="0" baseline="0" noProof="0">
                  <a:ln>
                    <a:noFill/>
                  </a:ln>
                  <a:solidFill>
                    <a:prstClr val="white"/>
                  </a:solidFill>
                  <a:effectLst/>
                  <a:uLnTx/>
                  <a:uFillTx/>
                  <a:latin typeface="Bookman Old Style" panose="02050604050505020204" pitchFamily="18" charset="0"/>
                  <a:ea typeface="+mn-ea"/>
                  <a:cs typeface="+mn-cs"/>
                </a:rPr>
                <a:t>MY PROJECT</a:t>
              </a:r>
              <a:endParaRPr lang="en-US"/>
            </a:p>
          </p:txBody>
        </p:sp>
        <p:sp>
          <p:nvSpPr>
            <p:cNvPr id="35" name="TextBox 34">
              <a:extLst>
                <a:ext uri="{FF2B5EF4-FFF2-40B4-BE49-F238E27FC236}">
                  <a16:creationId xmlns:a16="http://schemas.microsoft.com/office/drawing/2014/main" id="{2DEB78BE-9DAF-103C-9EE0-8E21614AF24B}"/>
                </a:ext>
              </a:extLst>
            </p:cNvPr>
            <p:cNvSpPr txBox="1"/>
            <p:nvPr/>
          </p:nvSpPr>
          <p:spPr>
            <a:xfrm rot="5400000">
              <a:off x="-517648" y="6024220"/>
              <a:ext cx="2922595" cy="954107"/>
            </a:xfrm>
            <a:prstGeom prst="rect">
              <a:avLst/>
            </a:prstGeom>
            <a:noFill/>
          </p:spPr>
          <p:txBody>
            <a:bodyPr wrap="none" rtlCol="0">
              <a:spAutoFit/>
            </a:bodyPr>
            <a:lstStyle/>
            <a:p>
              <a:r>
                <a:rPr lang="en-US" sz="2800" b="1">
                  <a:solidFill>
                    <a:schemeClr val="bg1"/>
                  </a:solidFill>
                  <a:latin typeface="Bookman Old Style" panose="02050604050505020204" pitchFamily="18" charset="0"/>
                </a:rPr>
                <a:t>WHY I CHOSE </a:t>
              </a:r>
            </a:p>
            <a:p>
              <a:r>
                <a:rPr lang="en-US" sz="2800" b="1">
                  <a:solidFill>
                    <a:schemeClr val="bg1"/>
                  </a:solidFill>
                  <a:latin typeface="Bookman Old Style" panose="02050604050505020204" pitchFamily="18" charset="0"/>
                </a:rPr>
                <a:t>THIS TOPIC</a:t>
              </a:r>
            </a:p>
          </p:txBody>
        </p:sp>
        <p:sp>
          <p:nvSpPr>
            <p:cNvPr id="36" name="TextBox 35">
              <a:extLst>
                <a:ext uri="{FF2B5EF4-FFF2-40B4-BE49-F238E27FC236}">
                  <a16:creationId xmlns:a16="http://schemas.microsoft.com/office/drawing/2014/main" id="{7094E662-3E5A-7D97-3964-0ECD48DC960C}"/>
                </a:ext>
              </a:extLst>
            </p:cNvPr>
            <p:cNvSpPr txBox="1"/>
            <p:nvPr/>
          </p:nvSpPr>
          <p:spPr>
            <a:xfrm rot="7996669">
              <a:off x="-3228587" y="5508155"/>
              <a:ext cx="3310522" cy="954107"/>
            </a:xfrm>
            <a:prstGeom prst="rect">
              <a:avLst/>
            </a:prstGeom>
            <a:noFill/>
          </p:spPr>
          <p:txBody>
            <a:bodyPr wrap="none" rtlCol="0">
              <a:spAutoFit/>
            </a:bodyPr>
            <a:lstStyle/>
            <a:p>
              <a:r>
                <a:rPr lang="en-US" sz="2800" b="1">
                  <a:solidFill>
                    <a:schemeClr val="bg1"/>
                  </a:solidFill>
                  <a:latin typeface="Bookman Old Style" panose="02050604050505020204" pitchFamily="18" charset="0"/>
                </a:rPr>
                <a:t>WIREGUARD VS </a:t>
              </a:r>
            </a:p>
            <a:p>
              <a:r>
                <a:rPr lang="en-US" sz="2800" b="1">
                  <a:solidFill>
                    <a:schemeClr val="bg1"/>
                  </a:solidFill>
                  <a:latin typeface="Bookman Old Style" panose="02050604050505020204" pitchFamily="18" charset="0"/>
                </a:rPr>
                <a:t>OPENVPN</a:t>
              </a:r>
            </a:p>
          </p:txBody>
        </p:sp>
        <p:sp>
          <p:nvSpPr>
            <p:cNvPr id="39" name="TextBox 38">
              <a:extLst>
                <a:ext uri="{FF2B5EF4-FFF2-40B4-BE49-F238E27FC236}">
                  <a16:creationId xmlns:a16="http://schemas.microsoft.com/office/drawing/2014/main" id="{EADAECD1-55E4-AA1F-3408-8986F0E08FEE}"/>
                </a:ext>
              </a:extLst>
            </p:cNvPr>
            <p:cNvSpPr txBox="1"/>
            <p:nvPr/>
          </p:nvSpPr>
          <p:spPr>
            <a:xfrm rot="10800000">
              <a:off x="-3640886" y="4190151"/>
              <a:ext cx="1773242" cy="523220"/>
            </a:xfrm>
            <a:prstGeom prst="rect">
              <a:avLst/>
            </a:prstGeom>
            <a:noFill/>
          </p:spPr>
          <p:txBody>
            <a:bodyPr wrap="none" rtlCol="0">
              <a:spAutoFit/>
            </a:bodyPr>
            <a:lstStyle/>
            <a:p>
              <a:r>
                <a:rPr lang="en-US" sz="2800" b="1">
                  <a:solidFill>
                    <a:schemeClr val="bg1"/>
                  </a:solidFill>
                  <a:latin typeface="Bookman Old Style" panose="02050604050505020204" pitchFamily="18" charset="0"/>
                </a:rPr>
                <a:t>GRAPHS</a:t>
              </a:r>
            </a:p>
          </p:txBody>
        </p:sp>
        <p:sp>
          <p:nvSpPr>
            <p:cNvPr id="41" name="TextBox 40">
              <a:extLst>
                <a:ext uri="{FF2B5EF4-FFF2-40B4-BE49-F238E27FC236}">
                  <a16:creationId xmlns:a16="http://schemas.microsoft.com/office/drawing/2014/main" id="{24D2A0A8-4CB6-C6A4-C648-3A7FE69ED05B}"/>
                </a:ext>
              </a:extLst>
            </p:cNvPr>
            <p:cNvSpPr txBox="1"/>
            <p:nvPr/>
          </p:nvSpPr>
          <p:spPr>
            <a:xfrm rot="16200000">
              <a:off x="-2082586" y="481720"/>
              <a:ext cx="2699778" cy="523220"/>
            </a:xfrm>
            <a:prstGeom prst="rect">
              <a:avLst/>
            </a:prstGeom>
            <a:noFill/>
          </p:spPr>
          <p:txBody>
            <a:bodyPr wrap="none" rtlCol="0">
              <a:spAutoFit/>
            </a:bodyPr>
            <a:lstStyle/>
            <a:p>
              <a:r>
                <a:rPr lang="en-US" sz="2800" b="1">
                  <a:solidFill>
                    <a:schemeClr val="bg1"/>
                  </a:solidFill>
                  <a:latin typeface="Bookman Old Style" panose="02050604050505020204" pitchFamily="18" charset="0"/>
                </a:rPr>
                <a:t>CONCLUSION</a:t>
              </a:r>
            </a:p>
          </p:txBody>
        </p:sp>
      </p:grpSp>
      <p:sp useBgFill="1">
        <p:nvSpPr>
          <p:cNvPr id="43" name="Oval 42">
            <a:extLst>
              <a:ext uri="{FF2B5EF4-FFF2-40B4-BE49-F238E27FC236}">
                <a16:creationId xmlns:a16="http://schemas.microsoft.com/office/drawing/2014/main" id="{9214F67B-49BC-495C-FA2C-A4BF47D99993}"/>
              </a:ext>
            </a:extLst>
          </p:cNvPr>
          <p:cNvSpPr/>
          <p:nvPr/>
        </p:nvSpPr>
        <p:spPr>
          <a:xfrm>
            <a:off x="-1287078" y="2110578"/>
            <a:ext cx="2574155" cy="2574155"/>
          </a:xfrm>
          <a:prstGeom prst="ellipse">
            <a:avLst/>
          </a:prstGeom>
          <a:ln>
            <a:noFill/>
          </a:ln>
          <a:effectLst>
            <a:outerShdw blurRad="50800" dist="38100" dir="2700000" sx="103000" sy="103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467A7E95-F71B-D6A2-AD9D-BBA87099688A}"/>
              </a:ext>
            </a:extLst>
          </p:cNvPr>
          <p:cNvSpPr txBox="1"/>
          <p:nvPr/>
        </p:nvSpPr>
        <p:spPr>
          <a:xfrm>
            <a:off x="5472117" y="2507574"/>
            <a:ext cx="6250299" cy="4401205"/>
          </a:xfrm>
          <a:prstGeom prst="rect">
            <a:avLst/>
          </a:prstGeom>
          <a:noFill/>
        </p:spPr>
        <p:txBody>
          <a:bodyPr wrap="square">
            <a:spAutoFit/>
          </a:bodyPr>
          <a:lstStyle/>
          <a:p>
            <a:pPr algn="ctr"/>
            <a:r>
              <a:rPr kumimoji="0" lang="en-US" sz="8000" b="1" i="0" u="none" strike="noStrike" kern="1200" cap="none" spc="0" normalizeH="0" baseline="0" noProof="0" dirty="0">
                <a:ln>
                  <a:noFill/>
                </a:ln>
                <a:solidFill>
                  <a:prstClr val="white"/>
                </a:solidFill>
                <a:effectLst/>
                <a:uLnTx/>
                <a:uFillTx/>
                <a:latin typeface="Bookman Old Style" panose="02050604050505020204" pitchFamily="18" charset="0"/>
                <a:ea typeface="+mj-ea"/>
                <a:cs typeface="+mj-cs"/>
              </a:rPr>
              <a:t>P-VPN Method</a:t>
            </a:r>
          </a:p>
          <a:p>
            <a:pPr algn="ctr"/>
            <a:r>
              <a:rPr kumimoji="0" lang="en-US" sz="8000" b="1" i="0" u="none" strike="noStrike" kern="1200" cap="none" spc="0" normalizeH="0" baseline="0" noProof="0" dirty="0">
                <a:ln>
                  <a:noFill/>
                </a:ln>
                <a:solidFill>
                  <a:prstClr val="white"/>
                </a:solidFill>
                <a:effectLst/>
                <a:uLnTx/>
                <a:uFillTx/>
                <a:latin typeface="Bookman Old Style" panose="02050604050505020204" pitchFamily="18" charset="0"/>
                <a:ea typeface="+mj-ea"/>
                <a:cs typeface="+mj-cs"/>
              </a:rPr>
              <a:t>4</a:t>
            </a:r>
            <a:r>
              <a:rPr kumimoji="0" lang="en-US" sz="8000" b="1" i="0" u="none" strike="noStrike" kern="1200" cap="none" spc="0" normalizeH="0" baseline="30000" noProof="0" dirty="0">
                <a:ln>
                  <a:noFill/>
                </a:ln>
                <a:solidFill>
                  <a:prstClr val="white"/>
                </a:solidFill>
                <a:effectLst/>
                <a:uLnTx/>
                <a:uFillTx/>
                <a:latin typeface="Bookman Old Style" panose="02050604050505020204" pitchFamily="18" charset="0"/>
                <a:ea typeface="+mj-ea"/>
                <a:cs typeface="+mj-cs"/>
              </a:rPr>
              <a:t>th Year Project</a:t>
            </a:r>
            <a:br>
              <a:rPr kumimoji="0" lang="en-US" sz="5400" b="1" i="0" u="none" strike="noStrike" kern="1200" cap="none" spc="0" normalizeH="0" baseline="30000" noProof="0" dirty="0">
                <a:ln>
                  <a:noFill/>
                </a:ln>
                <a:solidFill>
                  <a:prstClr val="white"/>
                </a:solidFill>
                <a:effectLst/>
                <a:uLnTx/>
                <a:uFillTx/>
                <a:latin typeface="Bookman Old Style" panose="02050604050505020204" pitchFamily="18" charset="0"/>
                <a:ea typeface="+mj-ea"/>
                <a:cs typeface="+mj-cs"/>
              </a:rPr>
            </a:br>
            <a:r>
              <a:rPr kumimoji="0" lang="en-US" sz="4000" b="1" i="0" u="none" strike="noStrike" kern="1200" cap="none" spc="0" normalizeH="0" baseline="30000" noProof="0" dirty="0">
                <a:ln>
                  <a:noFill/>
                </a:ln>
                <a:solidFill>
                  <a:prstClr val="white"/>
                </a:solidFill>
                <a:effectLst/>
                <a:uLnTx/>
                <a:uFillTx/>
                <a:latin typeface="Bookman Old Style" panose="02050604050505020204" pitchFamily="18" charset="0"/>
                <a:ea typeface="+mj-ea"/>
                <a:cs typeface="+mj-cs"/>
              </a:rPr>
              <a:t>By Price Asemota</a:t>
            </a:r>
            <a:endParaRPr lang="en-US" dirty="0"/>
          </a:p>
        </p:txBody>
      </p:sp>
    </p:spTree>
    <p:extLst>
      <p:ext uri="{BB962C8B-B14F-4D97-AF65-F5344CB8AC3E}">
        <p14:creationId xmlns:p14="http://schemas.microsoft.com/office/powerpoint/2010/main" val="1477578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48" fill="hold"/>
                                        <p:tgtEl>
                                          <p:spTgt spid="4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49"/>
                </p:tgtEl>
              </p:cMediaNode>
            </p:video>
            <p:seq concurrent="1" nextAc="seek">
              <p:cTn id="8" restart="whenNotActive" fill="hold" evtFilter="cancelBubble" nodeType="interactiveSeq">
                <p:stCondLst>
                  <p:cond evt="onClick" delay="0">
                    <p:tgtEl>
                      <p:spTgt spid="4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9"/>
                                        </p:tgtEl>
                                      </p:cBhvr>
                                    </p:cmd>
                                  </p:childTnLst>
                                </p:cTn>
                              </p:par>
                            </p:childTnLst>
                          </p:cTn>
                        </p:par>
                      </p:childTnLst>
                    </p:cTn>
                  </p:par>
                </p:childTnLst>
              </p:cTn>
              <p:nextCondLst>
                <p:cond evt="onClick" delay="0">
                  <p:tgtEl>
                    <p:spTgt spid="49"/>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20CABD5-AC28-A94A-A3AF-B2B5438D90F4}"/>
              </a:ext>
            </a:extLst>
          </p:cNvPr>
          <p:cNvGrpSpPr/>
          <p:nvPr/>
        </p:nvGrpSpPr>
        <p:grpSpPr>
          <a:xfrm rot="18963718">
            <a:off x="-4393215" y="-1120400"/>
            <a:ext cx="9113004" cy="9427646"/>
            <a:chOff x="-4556502" y="-1087745"/>
            <a:chExt cx="9113004" cy="9427646"/>
          </a:xfrm>
        </p:grpSpPr>
        <p:sp useBgFill="1">
          <p:nvSpPr>
            <p:cNvPr id="12" name="Oval 11">
              <a:extLst>
                <a:ext uri="{FF2B5EF4-FFF2-40B4-BE49-F238E27FC236}">
                  <a16:creationId xmlns:a16="http://schemas.microsoft.com/office/drawing/2014/main" id="{47986A79-32EC-EDE7-18F5-4421368833E4}"/>
                </a:ext>
              </a:extLst>
            </p:cNvPr>
            <p:cNvSpPr/>
            <p:nvPr/>
          </p:nvSpPr>
          <p:spPr>
            <a:xfrm>
              <a:off x="-4556502" y="-1087745"/>
              <a:ext cx="9113004" cy="9113004"/>
            </a:xfrm>
            <a:prstGeom prst="ellipse">
              <a:avLst/>
            </a:prstGeom>
            <a:noFill/>
            <a:ln>
              <a:solidFill>
                <a:schemeClr val="bg1"/>
              </a:solidFill>
            </a:ln>
            <a:effectLst>
              <a:outerShdw blurRad="50800" dist="38100" dir="2700000" sx="103000" sy="103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7DC97F33-37C4-D6AA-8934-5523FF7F4CB8}"/>
                </a:ext>
              </a:extLst>
            </p:cNvPr>
            <p:cNvCxnSpPr>
              <a:cxnSpLocks/>
            </p:cNvCxnSpPr>
            <p:nvPr/>
          </p:nvCxnSpPr>
          <p:spPr>
            <a:xfrm flipH="1">
              <a:off x="-4556502" y="3369387"/>
              <a:ext cx="9113004" cy="0"/>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sp>
          <p:nvSpPr>
            <p:cNvPr id="40" name="TextBox 39">
              <a:extLst>
                <a:ext uri="{FF2B5EF4-FFF2-40B4-BE49-F238E27FC236}">
                  <a16:creationId xmlns:a16="http://schemas.microsoft.com/office/drawing/2014/main" id="{6DE9E597-D3AC-602A-9161-A31B283986BB}"/>
                </a:ext>
              </a:extLst>
            </p:cNvPr>
            <p:cNvSpPr txBox="1"/>
            <p:nvPr/>
          </p:nvSpPr>
          <p:spPr>
            <a:xfrm rot="10800000">
              <a:off x="-4371757" y="2286604"/>
              <a:ext cx="2911374" cy="830997"/>
            </a:xfrm>
            <a:prstGeom prst="rect">
              <a:avLst/>
            </a:prstGeom>
            <a:noFill/>
          </p:spPr>
          <p:txBody>
            <a:bodyPr wrap="none" rtlCol="0">
              <a:spAutoFit/>
            </a:bodyPr>
            <a:lstStyle/>
            <a:p>
              <a:r>
                <a:rPr lang="en-US" sz="2400" b="1">
                  <a:solidFill>
                    <a:schemeClr val="bg1"/>
                  </a:solidFill>
                  <a:latin typeface="Bookman Old Style" panose="02050604050505020204" pitchFamily="18" charset="0"/>
                </a:rPr>
                <a:t>TECHNOLOGIES </a:t>
              </a:r>
            </a:p>
            <a:p>
              <a:r>
                <a:rPr lang="en-US" sz="2400" b="1">
                  <a:solidFill>
                    <a:schemeClr val="bg1"/>
                  </a:solidFill>
                  <a:latin typeface="Bookman Old Style" panose="02050604050505020204" pitchFamily="18" charset="0"/>
                </a:rPr>
                <a:t>I USED</a:t>
              </a:r>
            </a:p>
          </p:txBody>
        </p:sp>
        <p:cxnSp>
          <p:nvCxnSpPr>
            <p:cNvPr id="14" name="Straight Connector 13">
              <a:extLst>
                <a:ext uri="{FF2B5EF4-FFF2-40B4-BE49-F238E27FC236}">
                  <a16:creationId xmlns:a16="http://schemas.microsoft.com/office/drawing/2014/main" id="{49AEC24C-6F39-C459-F051-633707A01BC6}"/>
                </a:ext>
              </a:extLst>
            </p:cNvPr>
            <p:cNvCxnSpPr>
              <a:stCxn id="12" idx="0"/>
              <a:endCxn id="12" idx="4"/>
            </p:cNvCxnSpPr>
            <p:nvPr/>
          </p:nvCxnSpPr>
          <p:spPr>
            <a:xfrm>
              <a:off x="0" y="-1087745"/>
              <a:ext cx="0" cy="9113004"/>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FB0F7A2E-7D74-0084-1095-32D7068BF752}"/>
                </a:ext>
              </a:extLst>
            </p:cNvPr>
            <p:cNvCxnSpPr>
              <a:cxnSpLocks/>
              <a:endCxn id="12" idx="3"/>
            </p:cNvCxnSpPr>
            <p:nvPr/>
          </p:nvCxnSpPr>
          <p:spPr>
            <a:xfrm flipH="1">
              <a:off x="-3221933" y="184136"/>
              <a:ext cx="6334101" cy="6506554"/>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B68CF2DA-173D-0634-401B-5133C3799A39}"/>
                </a:ext>
              </a:extLst>
            </p:cNvPr>
            <p:cNvCxnSpPr>
              <a:cxnSpLocks/>
              <a:stCxn id="12" idx="1"/>
              <a:endCxn id="12" idx="5"/>
            </p:cNvCxnSpPr>
            <p:nvPr/>
          </p:nvCxnSpPr>
          <p:spPr>
            <a:xfrm>
              <a:off x="-3221933" y="246824"/>
              <a:ext cx="6443866" cy="6443866"/>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sp>
          <p:nvSpPr>
            <p:cNvPr id="31" name="TextBox 30">
              <a:extLst>
                <a:ext uri="{FF2B5EF4-FFF2-40B4-BE49-F238E27FC236}">
                  <a16:creationId xmlns:a16="http://schemas.microsoft.com/office/drawing/2014/main" id="{C46E5DD0-09FE-2E3D-0887-AEB250611437}"/>
                </a:ext>
              </a:extLst>
            </p:cNvPr>
            <p:cNvSpPr txBox="1"/>
            <p:nvPr/>
          </p:nvSpPr>
          <p:spPr>
            <a:xfrm>
              <a:off x="1270868" y="2317910"/>
              <a:ext cx="3175869" cy="523220"/>
            </a:xfrm>
            <a:prstGeom prst="rect">
              <a:avLst/>
            </a:prstGeom>
            <a:noFill/>
          </p:spPr>
          <p:txBody>
            <a:bodyPr wrap="none" rtlCol="0">
              <a:spAutoFit/>
            </a:bodyPr>
            <a:lstStyle/>
            <a:p>
              <a:r>
                <a:rPr lang="en-US" sz="2800" b="1">
                  <a:solidFill>
                    <a:schemeClr val="bg1"/>
                  </a:solidFill>
                  <a:latin typeface="Bookman Old Style" panose="02050604050505020204" pitchFamily="18" charset="0"/>
                </a:rPr>
                <a:t>INTRODUCTION</a:t>
              </a:r>
            </a:p>
          </p:txBody>
        </p:sp>
        <p:sp>
          <p:nvSpPr>
            <p:cNvPr id="34" name="TextBox 33">
              <a:extLst>
                <a:ext uri="{FF2B5EF4-FFF2-40B4-BE49-F238E27FC236}">
                  <a16:creationId xmlns:a16="http://schemas.microsoft.com/office/drawing/2014/main" id="{C2D5B263-D9FB-6FF5-CE46-7718BE3A9FDD}"/>
                </a:ext>
              </a:extLst>
            </p:cNvPr>
            <p:cNvSpPr txBox="1"/>
            <p:nvPr/>
          </p:nvSpPr>
          <p:spPr>
            <a:xfrm rot="2762604">
              <a:off x="904401" y="5227932"/>
              <a:ext cx="5269831" cy="954107"/>
            </a:xfrm>
            <a:prstGeom prst="rect">
              <a:avLst/>
            </a:prstGeom>
            <a:noFill/>
            <a:effectLst>
              <a:outerShdw blurRad="50800" dist="38100" dir="2700000" algn="tl" rotWithShape="0">
                <a:prstClr val="black">
                  <a:alpha val="40000"/>
                </a:prstClr>
              </a:outerShdw>
            </a:effectLst>
          </p:spPr>
          <p:txBody>
            <a:bodyPr wrap="square">
              <a:spAutoFit/>
            </a:bodyPr>
            <a:lstStyle/>
            <a:p>
              <a:r>
                <a:rPr kumimoji="0" lang="en-US" sz="2800" b="1" i="0" u="none" strike="noStrike" kern="1200" cap="none" spc="0" normalizeH="0" baseline="0" noProof="0">
                  <a:ln>
                    <a:noFill/>
                  </a:ln>
                  <a:solidFill>
                    <a:prstClr val="white"/>
                  </a:solidFill>
                  <a:effectLst/>
                  <a:uLnTx/>
                  <a:uFillTx/>
                  <a:latin typeface="Bookman Old Style" panose="02050604050505020204" pitchFamily="18" charset="0"/>
                  <a:ea typeface="+mn-ea"/>
                  <a:cs typeface="+mn-cs"/>
                </a:rPr>
                <a:t>ABOUT ME &amp; </a:t>
              </a:r>
            </a:p>
            <a:p>
              <a:r>
                <a:rPr kumimoji="0" lang="en-US" sz="2800" b="1" i="0" u="none" strike="noStrike" kern="1200" cap="none" spc="0" normalizeH="0" baseline="0" noProof="0">
                  <a:ln>
                    <a:noFill/>
                  </a:ln>
                  <a:solidFill>
                    <a:prstClr val="white"/>
                  </a:solidFill>
                  <a:effectLst/>
                  <a:uLnTx/>
                  <a:uFillTx/>
                  <a:latin typeface="Bookman Old Style" panose="02050604050505020204" pitchFamily="18" charset="0"/>
                  <a:ea typeface="+mn-ea"/>
                  <a:cs typeface="+mn-cs"/>
                </a:rPr>
                <a:t>MY PROJECT</a:t>
              </a:r>
              <a:endParaRPr lang="en-US"/>
            </a:p>
          </p:txBody>
        </p:sp>
        <p:sp>
          <p:nvSpPr>
            <p:cNvPr id="35" name="TextBox 34">
              <a:extLst>
                <a:ext uri="{FF2B5EF4-FFF2-40B4-BE49-F238E27FC236}">
                  <a16:creationId xmlns:a16="http://schemas.microsoft.com/office/drawing/2014/main" id="{2DEB78BE-9DAF-103C-9EE0-8E21614AF24B}"/>
                </a:ext>
              </a:extLst>
            </p:cNvPr>
            <p:cNvSpPr txBox="1"/>
            <p:nvPr/>
          </p:nvSpPr>
          <p:spPr>
            <a:xfrm rot="5400000">
              <a:off x="-517648" y="6024220"/>
              <a:ext cx="2922595" cy="954107"/>
            </a:xfrm>
            <a:prstGeom prst="rect">
              <a:avLst/>
            </a:prstGeom>
            <a:noFill/>
          </p:spPr>
          <p:txBody>
            <a:bodyPr wrap="none" rtlCol="0">
              <a:spAutoFit/>
            </a:bodyPr>
            <a:lstStyle/>
            <a:p>
              <a:r>
                <a:rPr lang="en-US" sz="2800" b="1">
                  <a:solidFill>
                    <a:schemeClr val="bg1"/>
                  </a:solidFill>
                  <a:latin typeface="Bookman Old Style" panose="02050604050505020204" pitchFamily="18" charset="0"/>
                </a:rPr>
                <a:t>WHY I CHOSE </a:t>
              </a:r>
            </a:p>
            <a:p>
              <a:r>
                <a:rPr lang="en-US" sz="2800" b="1">
                  <a:solidFill>
                    <a:schemeClr val="bg1"/>
                  </a:solidFill>
                  <a:latin typeface="Bookman Old Style" panose="02050604050505020204" pitchFamily="18" charset="0"/>
                </a:rPr>
                <a:t>THIS TOPIC</a:t>
              </a:r>
            </a:p>
          </p:txBody>
        </p:sp>
        <p:sp>
          <p:nvSpPr>
            <p:cNvPr id="36" name="TextBox 35">
              <a:extLst>
                <a:ext uri="{FF2B5EF4-FFF2-40B4-BE49-F238E27FC236}">
                  <a16:creationId xmlns:a16="http://schemas.microsoft.com/office/drawing/2014/main" id="{7094E662-3E5A-7D97-3964-0ECD48DC960C}"/>
                </a:ext>
              </a:extLst>
            </p:cNvPr>
            <p:cNvSpPr txBox="1"/>
            <p:nvPr/>
          </p:nvSpPr>
          <p:spPr>
            <a:xfrm rot="7996669">
              <a:off x="-3228587" y="5508155"/>
              <a:ext cx="3310522" cy="954107"/>
            </a:xfrm>
            <a:prstGeom prst="rect">
              <a:avLst/>
            </a:prstGeom>
            <a:noFill/>
          </p:spPr>
          <p:txBody>
            <a:bodyPr wrap="none" rtlCol="0">
              <a:spAutoFit/>
            </a:bodyPr>
            <a:lstStyle/>
            <a:p>
              <a:r>
                <a:rPr lang="en-US" sz="2800" b="1">
                  <a:solidFill>
                    <a:schemeClr val="bg1"/>
                  </a:solidFill>
                  <a:latin typeface="Bookman Old Style" panose="02050604050505020204" pitchFamily="18" charset="0"/>
                </a:rPr>
                <a:t>WIREGUARD VS </a:t>
              </a:r>
            </a:p>
            <a:p>
              <a:r>
                <a:rPr lang="en-US" sz="2800" b="1">
                  <a:solidFill>
                    <a:schemeClr val="bg1"/>
                  </a:solidFill>
                  <a:latin typeface="Bookman Old Style" panose="02050604050505020204" pitchFamily="18" charset="0"/>
                </a:rPr>
                <a:t>OPENVPN</a:t>
              </a:r>
            </a:p>
          </p:txBody>
        </p:sp>
        <p:sp>
          <p:nvSpPr>
            <p:cNvPr id="39" name="TextBox 38">
              <a:extLst>
                <a:ext uri="{FF2B5EF4-FFF2-40B4-BE49-F238E27FC236}">
                  <a16:creationId xmlns:a16="http://schemas.microsoft.com/office/drawing/2014/main" id="{EADAECD1-55E4-AA1F-3408-8986F0E08FEE}"/>
                </a:ext>
              </a:extLst>
            </p:cNvPr>
            <p:cNvSpPr txBox="1"/>
            <p:nvPr/>
          </p:nvSpPr>
          <p:spPr>
            <a:xfrm rot="10800000">
              <a:off x="-3640886" y="4190151"/>
              <a:ext cx="1773242" cy="523220"/>
            </a:xfrm>
            <a:prstGeom prst="rect">
              <a:avLst/>
            </a:prstGeom>
            <a:noFill/>
          </p:spPr>
          <p:txBody>
            <a:bodyPr wrap="none" rtlCol="0">
              <a:spAutoFit/>
            </a:bodyPr>
            <a:lstStyle/>
            <a:p>
              <a:r>
                <a:rPr lang="en-US" sz="2800" b="1">
                  <a:solidFill>
                    <a:schemeClr val="bg1"/>
                  </a:solidFill>
                  <a:latin typeface="Bookman Old Style" panose="02050604050505020204" pitchFamily="18" charset="0"/>
                </a:rPr>
                <a:t>GRAPHS</a:t>
              </a:r>
            </a:p>
          </p:txBody>
        </p:sp>
        <p:sp>
          <p:nvSpPr>
            <p:cNvPr id="41" name="TextBox 40">
              <a:extLst>
                <a:ext uri="{FF2B5EF4-FFF2-40B4-BE49-F238E27FC236}">
                  <a16:creationId xmlns:a16="http://schemas.microsoft.com/office/drawing/2014/main" id="{24D2A0A8-4CB6-C6A4-C648-3A7FE69ED05B}"/>
                </a:ext>
              </a:extLst>
            </p:cNvPr>
            <p:cNvSpPr txBox="1"/>
            <p:nvPr/>
          </p:nvSpPr>
          <p:spPr>
            <a:xfrm rot="16200000">
              <a:off x="-2082586" y="481720"/>
              <a:ext cx="2699778" cy="523220"/>
            </a:xfrm>
            <a:prstGeom prst="rect">
              <a:avLst/>
            </a:prstGeom>
            <a:noFill/>
          </p:spPr>
          <p:txBody>
            <a:bodyPr wrap="none" rtlCol="0">
              <a:spAutoFit/>
            </a:bodyPr>
            <a:lstStyle/>
            <a:p>
              <a:r>
                <a:rPr lang="en-US" sz="2800" b="1">
                  <a:solidFill>
                    <a:schemeClr val="bg1"/>
                  </a:solidFill>
                  <a:latin typeface="Bookman Old Style" panose="02050604050505020204" pitchFamily="18" charset="0"/>
                </a:rPr>
                <a:t>CONCLUSION</a:t>
              </a:r>
            </a:p>
          </p:txBody>
        </p:sp>
      </p:grpSp>
      <p:sp useBgFill="1">
        <p:nvSpPr>
          <p:cNvPr id="43" name="Oval 42">
            <a:extLst>
              <a:ext uri="{FF2B5EF4-FFF2-40B4-BE49-F238E27FC236}">
                <a16:creationId xmlns:a16="http://schemas.microsoft.com/office/drawing/2014/main" id="{9214F67B-49BC-495C-FA2C-A4BF47D99993}"/>
              </a:ext>
            </a:extLst>
          </p:cNvPr>
          <p:cNvSpPr/>
          <p:nvPr/>
        </p:nvSpPr>
        <p:spPr>
          <a:xfrm rot="5400000">
            <a:off x="-1287078" y="2110578"/>
            <a:ext cx="2574155" cy="2574155"/>
          </a:xfrm>
          <a:prstGeom prst="ellipse">
            <a:avLst/>
          </a:prstGeom>
          <a:ln>
            <a:noFill/>
          </a:ln>
          <a:effectLst>
            <a:outerShdw blurRad="50800" dist="38100" dir="2700000" sx="103000" sy="103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721ACC4C-318D-F158-39AF-0D53FD735704}"/>
              </a:ext>
            </a:extLst>
          </p:cNvPr>
          <p:cNvSpPr txBox="1"/>
          <p:nvPr/>
        </p:nvSpPr>
        <p:spPr>
          <a:xfrm>
            <a:off x="4926799" y="1728865"/>
            <a:ext cx="7047246" cy="4934684"/>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30000" noProof="0" dirty="0">
                <a:ln>
                  <a:noFill/>
                </a:ln>
                <a:solidFill>
                  <a:prstClr val="white"/>
                </a:solidFill>
                <a:effectLst/>
                <a:uLnTx/>
                <a:uFillTx/>
                <a:latin typeface="Bookman Old Style" panose="02050604050505020204" pitchFamily="18" charset="0"/>
                <a:ea typeface="+mn-ea"/>
                <a:cs typeface="+mn-cs"/>
              </a:rPr>
              <a:t>About me &amp; My Project</a:t>
            </a:r>
            <a:br>
              <a:rPr kumimoji="0" lang="en-US" sz="4000" b="1" i="0" u="none" strike="noStrike" kern="1200" cap="none" spc="0" normalizeH="0" baseline="30000" noProof="0" dirty="0">
                <a:ln>
                  <a:noFill/>
                </a:ln>
                <a:solidFill>
                  <a:prstClr val="white"/>
                </a:solidFill>
                <a:effectLst/>
                <a:uLnTx/>
                <a:uFillTx/>
                <a:latin typeface="Bookman Old Style" panose="02050604050505020204" pitchFamily="18" charset="0"/>
                <a:ea typeface="+mn-ea"/>
                <a:cs typeface="+mn-cs"/>
              </a:rPr>
            </a:br>
            <a:r>
              <a:rPr lang="en-GB" sz="3600" baseline="30000" dirty="0">
                <a:solidFill>
                  <a:prstClr val="white"/>
                </a:solidFill>
                <a:latin typeface="Bookman Old Style" panose="02050604050505020204" pitchFamily="18" charset="0"/>
              </a:rPr>
              <a:t>My name is Price Asemota</a:t>
            </a:r>
            <a:r>
              <a:rPr kumimoji="0" lang="en-GB" sz="3600" b="0" i="0" u="none" strike="noStrike" kern="1200" cap="none" spc="0" normalizeH="0" baseline="30000" noProof="0" dirty="0">
                <a:ln>
                  <a:noFill/>
                </a:ln>
                <a:solidFill>
                  <a:prstClr val="white"/>
                </a:solidFill>
                <a:effectLst/>
                <a:uLnTx/>
                <a:uFillTx/>
                <a:latin typeface="Bookman Old Style" panose="02050604050505020204" pitchFamily="18" charset="0"/>
                <a:ea typeface="+mn-ea"/>
                <a:cs typeface="+mn-cs"/>
              </a:rPr>
              <a:t>. I am also the captain and Co president of the NCI basketball team. My project is a web application using different technologies to compare and contrast</a:t>
            </a:r>
            <a:r>
              <a:rPr lang="en-GB" sz="3600" baseline="30000" dirty="0">
                <a:solidFill>
                  <a:prstClr val="white"/>
                </a:solidFill>
                <a:latin typeface="Bookman Old Style" panose="02050604050505020204" pitchFamily="18" charset="0"/>
              </a:rPr>
              <a:t> </a:t>
            </a:r>
            <a:r>
              <a:rPr kumimoji="0" lang="en-GB" sz="3600" b="0" i="0" u="none" strike="noStrike" kern="1200" cap="none" spc="0" normalizeH="0" baseline="30000" noProof="0" dirty="0">
                <a:ln>
                  <a:noFill/>
                </a:ln>
                <a:solidFill>
                  <a:prstClr val="white"/>
                </a:solidFill>
                <a:effectLst/>
                <a:uLnTx/>
                <a:uFillTx/>
                <a:latin typeface="Bookman Old Style" panose="02050604050505020204" pitchFamily="18" charset="0"/>
                <a:ea typeface="+mn-ea"/>
                <a:cs typeface="+mn-cs"/>
              </a:rPr>
              <a:t>the differences between two mainstream VPN’s, </a:t>
            </a:r>
            <a:r>
              <a:rPr kumimoji="0" lang="en-GB" sz="3600" b="0" i="0" u="none" strike="noStrike" kern="1200" cap="none" spc="0" normalizeH="0" baseline="30000" noProof="0" dirty="0" err="1">
                <a:ln>
                  <a:noFill/>
                </a:ln>
                <a:solidFill>
                  <a:prstClr val="white"/>
                </a:solidFill>
                <a:effectLst/>
                <a:uLnTx/>
                <a:uFillTx/>
                <a:latin typeface="Bookman Old Style" panose="02050604050505020204" pitchFamily="18" charset="0"/>
                <a:ea typeface="+mn-ea"/>
                <a:cs typeface="+mn-cs"/>
              </a:rPr>
              <a:t>Wireguard</a:t>
            </a:r>
            <a:r>
              <a:rPr kumimoji="0" lang="en-GB" sz="3600" b="0" i="0" u="none" strike="noStrike" kern="1200" cap="none" spc="0" normalizeH="0" baseline="30000" noProof="0" dirty="0">
                <a:ln>
                  <a:noFill/>
                </a:ln>
                <a:solidFill>
                  <a:prstClr val="white"/>
                </a:solidFill>
                <a:effectLst/>
                <a:uLnTx/>
                <a:uFillTx/>
                <a:latin typeface="Bookman Old Style" panose="02050604050505020204" pitchFamily="18" charset="0"/>
                <a:ea typeface="+mn-ea"/>
                <a:cs typeface="+mn-cs"/>
              </a:rPr>
              <a:t> and Open VPN, to guide people in figuring out which VPN is best to use.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GB" sz="3600" baseline="30000" dirty="0">
                <a:solidFill>
                  <a:prstClr val="white"/>
                </a:solidFill>
                <a:latin typeface="Bookman Old Style" panose="02050604050505020204" pitchFamily="18" charset="0"/>
              </a:rPr>
              <a:t>My web app also so has other features likes a speed tester functionality, where users can test their internet speed when connected to a VPN.</a:t>
            </a:r>
            <a:endParaRPr kumimoji="0" lang="en-GB" sz="3600" b="0" i="0" u="none" strike="noStrike" kern="1200" cap="none" spc="0" normalizeH="0" baseline="30000" noProof="0" dirty="0">
              <a:ln>
                <a:noFill/>
              </a:ln>
              <a:solidFill>
                <a:prstClr val="white"/>
              </a:solidFill>
              <a:effectLst/>
              <a:uLnTx/>
              <a:uFillTx/>
              <a:latin typeface="Bookman Old Style" panose="02050604050505020204" pitchFamily="18" charset="0"/>
              <a:ea typeface="+mn-ea"/>
              <a:cs typeface="+mn-cs"/>
            </a:endParaRPr>
          </a:p>
        </p:txBody>
      </p:sp>
    </p:spTree>
    <p:extLst>
      <p:ext uri="{BB962C8B-B14F-4D97-AF65-F5344CB8AC3E}">
        <p14:creationId xmlns:p14="http://schemas.microsoft.com/office/powerpoint/2010/main" val="39980306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2B68564A-4F76-ACA7-EACF-2DD37FB5FD97}"/>
            </a:ext>
          </a:extLst>
        </p:cNvPr>
        <p:cNvGrpSpPr/>
        <p:nvPr/>
      </p:nvGrpSpPr>
      <p:grpSpPr>
        <a:xfrm>
          <a:off x="0" y="0"/>
          <a:ext cx="0" cy="0"/>
          <a:chOff x="0" y="0"/>
          <a:chExt cx="0" cy="0"/>
        </a:xfrm>
      </p:grpSpPr>
      <p:grpSp>
        <p:nvGrpSpPr>
          <p:cNvPr id="2" name="Group 1">
            <a:extLst>
              <a:ext uri="{FF2B5EF4-FFF2-40B4-BE49-F238E27FC236}">
                <a16:creationId xmlns:a16="http://schemas.microsoft.com/office/drawing/2014/main" id="{ED1E3835-1727-00DC-194B-5D9F07CA8B23}"/>
              </a:ext>
            </a:extLst>
          </p:cNvPr>
          <p:cNvGrpSpPr/>
          <p:nvPr/>
        </p:nvGrpSpPr>
        <p:grpSpPr>
          <a:xfrm rot="16200000">
            <a:off x="-4311572" y="-1284823"/>
            <a:ext cx="9113004" cy="9427646"/>
            <a:chOff x="-4556502" y="-1087745"/>
            <a:chExt cx="9113004" cy="9427646"/>
          </a:xfrm>
        </p:grpSpPr>
        <p:sp useBgFill="1">
          <p:nvSpPr>
            <p:cNvPr id="12" name="Oval 11">
              <a:extLst>
                <a:ext uri="{FF2B5EF4-FFF2-40B4-BE49-F238E27FC236}">
                  <a16:creationId xmlns:a16="http://schemas.microsoft.com/office/drawing/2014/main" id="{F8FDC73B-F7EC-161B-CB3E-FA9F4282AFCE}"/>
                </a:ext>
              </a:extLst>
            </p:cNvPr>
            <p:cNvSpPr/>
            <p:nvPr/>
          </p:nvSpPr>
          <p:spPr>
            <a:xfrm>
              <a:off x="-4556502" y="-1087745"/>
              <a:ext cx="9113004" cy="9113004"/>
            </a:xfrm>
            <a:prstGeom prst="ellipse">
              <a:avLst/>
            </a:prstGeom>
            <a:noFill/>
            <a:ln>
              <a:solidFill>
                <a:schemeClr val="bg1"/>
              </a:solidFill>
            </a:ln>
            <a:effectLst>
              <a:outerShdw blurRad="50800" dist="38100" dir="2700000" sx="103000" sy="103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DD21EFBD-92D6-3D09-51A9-92FDAD17A3E9}"/>
                </a:ext>
              </a:extLst>
            </p:cNvPr>
            <p:cNvCxnSpPr>
              <a:cxnSpLocks/>
            </p:cNvCxnSpPr>
            <p:nvPr/>
          </p:nvCxnSpPr>
          <p:spPr>
            <a:xfrm flipH="1">
              <a:off x="-4556502" y="3369387"/>
              <a:ext cx="9113004" cy="0"/>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sp>
          <p:nvSpPr>
            <p:cNvPr id="40" name="TextBox 39">
              <a:extLst>
                <a:ext uri="{FF2B5EF4-FFF2-40B4-BE49-F238E27FC236}">
                  <a16:creationId xmlns:a16="http://schemas.microsoft.com/office/drawing/2014/main" id="{C6DA9E99-AA78-C3AB-E569-905EA931583F}"/>
                </a:ext>
              </a:extLst>
            </p:cNvPr>
            <p:cNvSpPr txBox="1"/>
            <p:nvPr/>
          </p:nvSpPr>
          <p:spPr>
            <a:xfrm rot="10800000">
              <a:off x="-4371757" y="2286604"/>
              <a:ext cx="2911374" cy="830997"/>
            </a:xfrm>
            <a:prstGeom prst="rect">
              <a:avLst/>
            </a:prstGeom>
            <a:noFill/>
          </p:spPr>
          <p:txBody>
            <a:bodyPr wrap="none" rtlCol="0">
              <a:spAutoFit/>
            </a:bodyPr>
            <a:lstStyle/>
            <a:p>
              <a:r>
                <a:rPr lang="en-US" sz="2400" b="1">
                  <a:solidFill>
                    <a:schemeClr val="bg1"/>
                  </a:solidFill>
                  <a:latin typeface="Bookman Old Style" panose="02050604050505020204" pitchFamily="18" charset="0"/>
                </a:rPr>
                <a:t>TECHNOLOGIES </a:t>
              </a:r>
            </a:p>
            <a:p>
              <a:r>
                <a:rPr lang="en-US" sz="2400" b="1">
                  <a:solidFill>
                    <a:schemeClr val="bg1"/>
                  </a:solidFill>
                  <a:latin typeface="Bookman Old Style" panose="02050604050505020204" pitchFamily="18" charset="0"/>
                </a:rPr>
                <a:t>I USED</a:t>
              </a:r>
            </a:p>
          </p:txBody>
        </p:sp>
        <p:cxnSp>
          <p:nvCxnSpPr>
            <p:cNvPr id="14" name="Straight Connector 13">
              <a:extLst>
                <a:ext uri="{FF2B5EF4-FFF2-40B4-BE49-F238E27FC236}">
                  <a16:creationId xmlns:a16="http://schemas.microsoft.com/office/drawing/2014/main" id="{988C6115-DC01-48AC-C690-5C32453AB675}"/>
                </a:ext>
              </a:extLst>
            </p:cNvPr>
            <p:cNvCxnSpPr>
              <a:stCxn id="12" idx="0"/>
              <a:endCxn id="12" idx="4"/>
            </p:cNvCxnSpPr>
            <p:nvPr/>
          </p:nvCxnSpPr>
          <p:spPr>
            <a:xfrm>
              <a:off x="0" y="-1087745"/>
              <a:ext cx="0" cy="9113004"/>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337121AF-895C-5514-15A6-648601EEC81E}"/>
                </a:ext>
              </a:extLst>
            </p:cNvPr>
            <p:cNvCxnSpPr>
              <a:cxnSpLocks/>
              <a:endCxn id="12" idx="3"/>
            </p:cNvCxnSpPr>
            <p:nvPr/>
          </p:nvCxnSpPr>
          <p:spPr>
            <a:xfrm flipH="1">
              <a:off x="-3221933" y="184136"/>
              <a:ext cx="6334101" cy="6506554"/>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5C2F6DEF-AC59-6EB3-7794-C7A73A7DD68E}"/>
                </a:ext>
              </a:extLst>
            </p:cNvPr>
            <p:cNvCxnSpPr>
              <a:cxnSpLocks/>
              <a:stCxn id="12" idx="1"/>
              <a:endCxn id="12" idx="5"/>
            </p:cNvCxnSpPr>
            <p:nvPr/>
          </p:nvCxnSpPr>
          <p:spPr>
            <a:xfrm>
              <a:off x="-3221933" y="246824"/>
              <a:ext cx="6443866" cy="6443866"/>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sp>
          <p:nvSpPr>
            <p:cNvPr id="31" name="TextBox 30">
              <a:extLst>
                <a:ext uri="{FF2B5EF4-FFF2-40B4-BE49-F238E27FC236}">
                  <a16:creationId xmlns:a16="http://schemas.microsoft.com/office/drawing/2014/main" id="{1D12BD7D-7CAF-C4C1-ED10-4CB9909B3D62}"/>
                </a:ext>
              </a:extLst>
            </p:cNvPr>
            <p:cNvSpPr txBox="1"/>
            <p:nvPr/>
          </p:nvSpPr>
          <p:spPr>
            <a:xfrm>
              <a:off x="1270868" y="2317910"/>
              <a:ext cx="3175869" cy="523220"/>
            </a:xfrm>
            <a:prstGeom prst="rect">
              <a:avLst/>
            </a:prstGeom>
            <a:noFill/>
          </p:spPr>
          <p:txBody>
            <a:bodyPr wrap="none" rtlCol="0">
              <a:spAutoFit/>
            </a:bodyPr>
            <a:lstStyle/>
            <a:p>
              <a:r>
                <a:rPr lang="en-US" sz="2800" b="1">
                  <a:solidFill>
                    <a:schemeClr val="bg1"/>
                  </a:solidFill>
                  <a:latin typeface="Bookman Old Style" panose="02050604050505020204" pitchFamily="18" charset="0"/>
                </a:rPr>
                <a:t>INTRODUCTION</a:t>
              </a:r>
            </a:p>
          </p:txBody>
        </p:sp>
        <p:sp>
          <p:nvSpPr>
            <p:cNvPr id="34" name="TextBox 33">
              <a:extLst>
                <a:ext uri="{FF2B5EF4-FFF2-40B4-BE49-F238E27FC236}">
                  <a16:creationId xmlns:a16="http://schemas.microsoft.com/office/drawing/2014/main" id="{5CBB990D-AC95-FF74-22AC-A5B9528CE64C}"/>
                </a:ext>
              </a:extLst>
            </p:cNvPr>
            <p:cNvSpPr txBox="1"/>
            <p:nvPr/>
          </p:nvSpPr>
          <p:spPr>
            <a:xfrm rot="2762604">
              <a:off x="904401" y="5227932"/>
              <a:ext cx="5269831" cy="954107"/>
            </a:xfrm>
            <a:prstGeom prst="rect">
              <a:avLst/>
            </a:prstGeom>
            <a:noFill/>
            <a:effectLst>
              <a:outerShdw blurRad="50800" dist="38100" dir="2700000" algn="tl" rotWithShape="0">
                <a:prstClr val="black">
                  <a:alpha val="40000"/>
                </a:prstClr>
              </a:outerShdw>
            </a:effectLst>
          </p:spPr>
          <p:txBody>
            <a:bodyPr wrap="square">
              <a:spAutoFit/>
            </a:bodyPr>
            <a:lstStyle/>
            <a:p>
              <a:r>
                <a:rPr kumimoji="0" lang="en-US" sz="2800" b="1" i="0" u="none" strike="noStrike" kern="1200" cap="none" spc="0" normalizeH="0" baseline="0" noProof="0">
                  <a:ln>
                    <a:noFill/>
                  </a:ln>
                  <a:solidFill>
                    <a:prstClr val="white"/>
                  </a:solidFill>
                  <a:effectLst/>
                  <a:uLnTx/>
                  <a:uFillTx/>
                  <a:latin typeface="Bookman Old Style" panose="02050604050505020204" pitchFamily="18" charset="0"/>
                  <a:ea typeface="+mn-ea"/>
                  <a:cs typeface="+mn-cs"/>
                </a:rPr>
                <a:t>ABOUT ME &amp; </a:t>
              </a:r>
            </a:p>
            <a:p>
              <a:r>
                <a:rPr kumimoji="0" lang="en-US" sz="2800" b="1" i="0" u="none" strike="noStrike" kern="1200" cap="none" spc="0" normalizeH="0" baseline="0" noProof="0">
                  <a:ln>
                    <a:noFill/>
                  </a:ln>
                  <a:solidFill>
                    <a:prstClr val="white"/>
                  </a:solidFill>
                  <a:effectLst/>
                  <a:uLnTx/>
                  <a:uFillTx/>
                  <a:latin typeface="Bookman Old Style" panose="02050604050505020204" pitchFamily="18" charset="0"/>
                  <a:ea typeface="+mn-ea"/>
                  <a:cs typeface="+mn-cs"/>
                </a:rPr>
                <a:t>MY PROJECT</a:t>
              </a:r>
              <a:endParaRPr lang="en-US"/>
            </a:p>
          </p:txBody>
        </p:sp>
        <p:sp>
          <p:nvSpPr>
            <p:cNvPr id="35" name="TextBox 34">
              <a:extLst>
                <a:ext uri="{FF2B5EF4-FFF2-40B4-BE49-F238E27FC236}">
                  <a16:creationId xmlns:a16="http://schemas.microsoft.com/office/drawing/2014/main" id="{3946F1AC-5DAC-645F-E8EF-4E36FAC69E3A}"/>
                </a:ext>
              </a:extLst>
            </p:cNvPr>
            <p:cNvSpPr txBox="1"/>
            <p:nvPr/>
          </p:nvSpPr>
          <p:spPr>
            <a:xfrm rot="5400000">
              <a:off x="-517648" y="6024220"/>
              <a:ext cx="2922595" cy="954107"/>
            </a:xfrm>
            <a:prstGeom prst="rect">
              <a:avLst/>
            </a:prstGeom>
            <a:noFill/>
          </p:spPr>
          <p:txBody>
            <a:bodyPr wrap="none" rtlCol="0">
              <a:spAutoFit/>
            </a:bodyPr>
            <a:lstStyle/>
            <a:p>
              <a:r>
                <a:rPr lang="en-US" sz="2800" b="1">
                  <a:solidFill>
                    <a:schemeClr val="bg1"/>
                  </a:solidFill>
                  <a:latin typeface="Bookman Old Style" panose="02050604050505020204" pitchFamily="18" charset="0"/>
                </a:rPr>
                <a:t>WHY I CHOSE </a:t>
              </a:r>
            </a:p>
            <a:p>
              <a:r>
                <a:rPr lang="en-US" sz="2800" b="1">
                  <a:solidFill>
                    <a:schemeClr val="bg1"/>
                  </a:solidFill>
                  <a:latin typeface="Bookman Old Style" panose="02050604050505020204" pitchFamily="18" charset="0"/>
                </a:rPr>
                <a:t>THIS TOPIC</a:t>
              </a:r>
            </a:p>
          </p:txBody>
        </p:sp>
        <p:sp>
          <p:nvSpPr>
            <p:cNvPr id="36" name="TextBox 35">
              <a:extLst>
                <a:ext uri="{FF2B5EF4-FFF2-40B4-BE49-F238E27FC236}">
                  <a16:creationId xmlns:a16="http://schemas.microsoft.com/office/drawing/2014/main" id="{4BBA1965-734C-B7E0-5EDB-F8D89E65E3B1}"/>
                </a:ext>
              </a:extLst>
            </p:cNvPr>
            <p:cNvSpPr txBox="1"/>
            <p:nvPr/>
          </p:nvSpPr>
          <p:spPr>
            <a:xfrm rot="7996669">
              <a:off x="-3228587" y="5508155"/>
              <a:ext cx="3310522" cy="954107"/>
            </a:xfrm>
            <a:prstGeom prst="rect">
              <a:avLst/>
            </a:prstGeom>
            <a:noFill/>
            <a:effectLst>
              <a:outerShdw blurRad="50800" dist="38100" dir="2700000" algn="tl" rotWithShape="0">
                <a:prstClr val="black">
                  <a:alpha val="67000"/>
                </a:prstClr>
              </a:outerShdw>
            </a:effectLst>
          </p:spPr>
          <p:txBody>
            <a:bodyPr wrap="none" rtlCol="0">
              <a:spAutoFit/>
            </a:bodyPr>
            <a:lstStyle/>
            <a:p>
              <a:r>
                <a:rPr lang="en-US" sz="2800" b="1">
                  <a:solidFill>
                    <a:schemeClr val="bg1"/>
                  </a:solidFill>
                  <a:latin typeface="Bookman Old Style" panose="02050604050505020204" pitchFamily="18" charset="0"/>
                </a:rPr>
                <a:t>WIREGUARD VS </a:t>
              </a:r>
            </a:p>
            <a:p>
              <a:r>
                <a:rPr lang="en-US" sz="2800" b="1">
                  <a:solidFill>
                    <a:schemeClr val="bg1"/>
                  </a:solidFill>
                  <a:latin typeface="Bookman Old Style" panose="02050604050505020204" pitchFamily="18" charset="0"/>
                </a:rPr>
                <a:t>OPENVPN</a:t>
              </a:r>
            </a:p>
          </p:txBody>
        </p:sp>
        <p:sp>
          <p:nvSpPr>
            <p:cNvPr id="39" name="TextBox 38">
              <a:extLst>
                <a:ext uri="{FF2B5EF4-FFF2-40B4-BE49-F238E27FC236}">
                  <a16:creationId xmlns:a16="http://schemas.microsoft.com/office/drawing/2014/main" id="{9EBE3DBD-088F-C482-30A9-BF9BD08B50DB}"/>
                </a:ext>
              </a:extLst>
            </p:cNvPr>
            <p:cNvSpPr txBox="1"/>
            <p:nvPr/>
          </p:nvSpPr>
          <p:spPr>
            <a:xfrm rot="10800000">
              <a:off x="-3640886" y="4190151"/>
              <a:ext cx="1773242" cy="523220"/>
            </a:xfrm>
            <a:prstGeom prst="rect">
              <a:avLst/>
            </a:prstGeom>
            <a:noFill/>
          </p:spPr>
          <p:txBody>
            <a:bodyPr wrap="none" rtlCol="0">
              <a:spAutoFit/>
            </a:bodyPr>
            <a:lstStyle/>
            <a:p>
              <a:r>
                <a:rPr lang="en-US" sz="2800" b="1">
                  <a:solidFill>
                    <a:schemeClr val="bg1"/>
                  </a:solidFill>
                  <a:latin typeface="Bookman Old Style" panose="02050604050505020204" pitchFamily="18" charset="0"/>
                </a:rPr>
                <a:t>GRAPHS</a:t>
              </a:r>
            </a:p>
          </p:txBody>
        </p:sp>
        <p:sp>
          <p:nvSpPr>
            <p:cNvPr id="41" name="TextBox 40">
              <a:extLst>
                <a:ext uri="{FF2B5EF4-FFF2-40B4-BE49-F238E27FC236}">
                  <a16:creationId xmlns:a16="http://schemas.microsoft.com/office/drawing/2014/main" id="{90885B4B-C5D7-F93C-9B1E-A3B977C084A2}"/>
                </a:ext>
              </a:extLst>
            </p:cNvPr>
            <p:cNvSpPr txBox="1"/>
            <p:nvPr/>
          </p:nvSpPr>
          <p:spPr>
            <a:xfrm rot="16200000">
              <a:off x="-2082586" y="481720"/>
              <a:ext cx="2699778" cy="523220"/>
            </a:xfrm>
            <a:prstGeom prst="rect">
              <a:avLst/>
            </a:prstGeom>
            <a:noFill/>
          </p:spPr>
          <p:txBody>
            <a:bodyPr wrap="none" rtlCol="0">
              <a:spAutoFit/>
            </a:bodyPr>
            <a:lstStyle/>
            <a:p>
              <a:r>
                <a:rPr lang="en-US" sz="2800" b="1">
                  <a:solidFill>
                    <a:schemeClr val="bg1"/>
                  </a:solidFill>
                  <a:latin typeface="Bookman Old Style" panose="02050604050505020204" pitchFamily="18" charset="0"/>
                </a:rPr>
                <a:t>CONCLUSION</a:t>
              </a:r>
            </a:p>
          </p:txBody>
        </p:sp>
      </p:grpSp>
      <p:sp useBgFill="1">
        <p:nvSpPr>
          <p:cNvPr id="43" name="Oval 42">
            <a:extLst>
              <a:ext uri="{FF2B5EF4-FFF2-40B4-BE49-F238E27FC236}">
                <a16:creationId xmlns:a16="http://schemas.microsoft.com/office/drawing/2014/main" id="{889EF953-9680-8F93-BFD1-45919FA08F63}"/>
              </a:ext>
            </a:extLst>
          </p:cNvPr>
          <p:cNvSpPr/>
          <p:nvPr/>
        </p:nvSpPr>
        <p:spPr>
          <a:xfrm rot="10800000">
            <a:off x="-1287078" y="2110578"/>
            <a:ext cx="2574155" cy="2574155"/>
          </a:xfrm>
          <a:prstGeom prst="ellipse">
            <a:avLst/>
          </a:prstGeom>
          <a:ln>
            <a:noFill/>
          </a:ln>
          <a:effectLst>
            <a:outerShdw blurRad="50800" dist="38100" dir="2700000" sx="103000" sy="103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32845C1-55B7-026D-02C1-7EE480A5AE78}"/>
              </a:ext>
            </a:extLst>
          </p:cNvPr>
          <p:cNvSpPr txBox="1"/>
          <p:nvPr/>
        </p:nvSpPr>
        <p:spPr>
          <a:xfrm>
            <a:off x="4751793" y="382550"/>
            <a:ext cx="7299073" cy="6268383"/>
          </a:xfrm>
          <a:prstGeom prst="rect">
            <a:avLst/>
          </a:prstGeom>
          <a:noFill/>
        </p:spPr>
        <p:txBody>
          <a:bodyPr wrap="square">
            <a:spAutoFit/>
          </a:bodyPr>
          <a:lstStyle/>
          <a:p>
            <a:pPr algn="ctr"/>
            <a:br>
              <a:rPr kumimoji="0" lang="en-GB" sz="4000" b="1" i="0" u="none" strike="noStrike" kern="1200" cap="none" spc="0" normalizeH="0" baseline="30000" noProof="0">
                <a:ln>
                  <a:noFill/>
                </a:ln>
                <a:solidFill>
                  <a:prstClr val="white"/>
                </a:solidFill>
                <a:effectLst/>
                <a:uLnTx/>
                <a:uFillTx/>
                <a:latin typeface="Bookman Old Style" panose="02050604050505020204" pitchFamily="18" charset="0"/>
                <a:ea typeface="+mn-ea"/>
                <a:cs typeface="+mn-cs"/>
              </a:rPr>
            </a:br>
            <a:r>
              <a:rPr kumimoji="0" lang="en-GB" sz="4000" b="1" i="0" u="none" strike="noStrike" kern="1200" cap="none" spc="0" normalizeH="0" baseline="30000" noProof="0">
                <a:ln>
                  <a:noFill/>
                </a:ln>
                <a:solidFill>
                  <a:prstClr val="white"/>
                </a:solidFill>
                <a:effectLst/>
                <a:uLnTx/>
                <a:uFillTx/>
                <a:latin typeface="Bookman Old Style" panose="02050604050505020204" pitchFamily="18" charset="0"/>
                <a:ea typeface="+mn-ea"/>
                <a:cs typeface="+mn-cs"/>
              </a:rPr>
              <a:t>Why I chose this topic</a:t>
            </a:r>
            <a:br>
              <a:rPr kumimoji="0" lang="en-GB" sz="4000" b="1" i="0" u="none" strike="noStrike" kern="1200" cap="none" spc="0" normalizeH="0" baseline="30000" noProof="0">
                <a:ln>
                  <a:noFill/>
                </a:ln>
                <a:solidFill>
                  <a:prstClr val="white"/>
                </a:solidFill>
                <a:effectLst/>
                <a:uLnTx/>
                <a:uFillTx/>
                <a:latin typeface="Bookman Old Style" panose="02050604050505020204" pitchFamily="18" charset="0"/>
                <a:ea typeface="+mn-ea"/>
                <a:cs typeface="+mn-cs"/>
              </a:rPr>
            </a:br>
            <a:r>
              <a:rPr kumimoji="0" lang="en-GB" sz="3600" b="0" i="0" u="none" strike="noStrike" kern="1200" cap="none" spc="0" normalizeH="0" baseline="30000" noProof="0">
                <a:ln>
                  <a:noFill/>
                </a:ln>
                <a:solidFill>
                  <a:prstClr val="white"/>
                </a:solidFill>
                <a:effectLst/>
                <a:uLnTx/>
                <a:uFillTx/>
                <a:latin typeface="Bookman Old Style" panose="02050604050505020204" pitchFamily="18" charset="0"/>
                <a:ea typeface="+mn-ea"/>
                <a:cs typeface="+mn-cs"/>
              </a:rPr>
              <a:t>During one of my Networking modules in third year, my lecturer demonstrated how effortless it was for him to access our IP addresses as soon as we connected to his mobile hotspot or the public </a:t>
            </a:r>
            <a:r>
              <a:rPr kumimoji="0" lang="en-GB" sz="3600" b="0" i="0" u="none" strike="noStrike" kern="1200" cap="none" spc="0" normalizeH="0" baseline="30000" noProof="0" err="1">
                <a:ln>
                  <a:noFill/>
                </a:ln>
                <a:solidFill>
                  <a:prstClr val="white"/>
                </a:solidFill>
                <a:effectLst/>
                <a:uLnTx/>
                <a:uFillTx/>
                <a:latin typeface="Bookman Old Style" panose="02050604050505020204" pitchFamily="18" charset="0"/>
                <a:ea typeface="+mn-ea"/>
                <a:cs typeface="+mn-cs"/>
              </a:rPr>
              <a:t>wifi</a:t>
            </a:r>
            <a:r>
              <a:rPr kumimoji="0" lang="en-GB" sz="3600" b="0" i="0" u="none" strike="noStrike" kern="1200" cap="none" spc="0" normalizeH="0" baseline="30000" noProof="0">
                <a:ln>
                  <a:noFill/>
                </a:ln>
                <a:solidFill>
                  <a:prstClr val="white"/>
                </a:solidFill>
                <a:effectLst/>
                <a:uLnTx/>
                <a:uFillTx/>
                <a:latin typeface="Bookman Old Style" panose="02050604050505020204" pitchFamily="18" charset="0"/>
                <a:ea typeface="+mn-ea"/>
                <a:cs typeface="+mn-cs"/>
              </a:rPr>
              <a:t> provided by the college. Realising this, I began researching VPNs I could use to protect myself and feel less exposed. Due to this, I had the idea why not create an application to show people the differences between two VPN’s, giving them detailed information to simplify things for themselves without the need for any research. With this, people can choose which VPN they prefer. </a:t>
            </a:r>
            <a:endParaRPr lang="en-US"/>
          </a:p>
        </p:txBody>
      </p:sp>
    </p:spTree>
    <p:extLst>
      <p:ext uri="{BB962C8B-B14F-4D97-AF65-F5344CB8AC3E}">
        <p14:creationId xmlns:p14="http://schemas.microsoft.com/office/powerpoint/2010/main" val="30045204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27000" r="-27000"/>
          </a:stretch>
        </a:blipFill>
        <a:effectLst/>
      </p:bgPr>
    </p:bg>
    <p:spTree>
      <p:nvGrpSpPr>
        <p:cNvPr id="1" name="">
          <a:extLst>
            <a:ext uri="{FF2B5EF4-FFF2-40B4-BE49-F238E27FC236}">
              <a16:creationId xmlns:a16="http://schemas.microsoft.com/office/drawing/2014/main" id="{99CEF981-5D3C-871F-02C4-A80AB62704CA}"/>
            </a:ext>
          </a:extLst>
        </p:cNvPr>
        <p:cNvGrpSpPr/>
        <p:nvPr/>
      </p:nvGrpSpPr>
      <p:grpSpPr>
        <a:xfrm>
          <a:off x="0" y="0"/>
          <a:ext cx="0" cy="0"/>
          <a:chOff x="0" y="0"/>
          <a:chExt cx="0" cy="0"/>
        </a:xfrm>
      </p:grpSpPr>
      <p:grpSp>
        <p:nvGrpSpPr>
          <p:cNvPr id="2" name="Group 1">
            <a:extLst>
              <a:ext uri="{FF2B5EF4-FFF2-40B4-BE49-F238E27FC236}">
                <a16:creationId xmlns:a16="http://schemas.microsoft.com/office/drawing/2014/main" id="{9A1D8B44-C266-ADA0-4B5F-741628FF9FC6}"/>
              </a:ext>
            </a:extLst>
          </p:cNvPr>
          <p:cNvGrpSpPr/>
          <p:nvPr/>
        </p:nvGrpSpPr>
        <p:grpSpPr>
          <a:xfrm rot="13492003">
            <a:off x="-4419148" y="-1459604"/>
            <a:ext cx="9113004" cy="9427646"/>
            <a:chOff x="-4556502" y="-1087745"/>
            <a:chExt cx="9113004" cy="9427646"/>
          </a:xfrm>
        </p:grpSpPr>
        <p:sp useBgFill="1">
          <p:nvSpPr>
            <p:cNvPr id="12" name="Oval 11">
              <a:extLst>
                <a:ext uri="{FF2B5EF4-FFF2-40B4-BE49-F238E27FC236}">
                  <a16:creationId xmlns:a16="http://schemas.microsoft.com/office/drawing/2014/main" id="{42AA5FF2-FF6D-1929-F458-1B310171FE07}"/>
                </a:ext>
              </a:extLst>
            </p:cNvPr>
            <p:cNvSpPr/>
            <p:nvPr/>
          </p:nvSpPr>
          <p:spPr>
            <a:xfrm>
              <a:off x="-4556502" y="-1087745"/>
              <a:ext cx="9113004" cy="9113004"/>
            </a:xfrm>
            <a:prstGeom prst="ellipse">
              <a:avLst/>
            </a:prstGeom>
            <a:noFill/>
            <a:ln>
              <a:solidFill>
                <a:schemeClr val="bg1"/>
              </a:solidFill>
            </a:ln>
            <a:effectLst>
              <a:outerShdw blurRad="50800" dist="38100" dir="2700000" sx="103000" sy="103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7DDC0CFE-1122-DC5F-A49D-85114328B5A0}"/>
                </a:ext>
              </a:extLst>
            </p:cNvPr>
            <p:cNvCxnSpPr>
              <a:cxnSpLocks/>
            </p:cNvCxnSpPr>
            <p:nvPr/>
          </p:nvCxnSpPr>
          <p:spPr>
            <a:xfrm flipH="1">
              <a:off x="-4556502" y="3369387"/>
              <a:ext cx="9113004" cy="0"/>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sp>
          <p:nvSpPr>
            <p:cNvPr id="40" name="TextBox 39">
              <a:extLst>
                <a:ext uri="{FF2B5EF4-FFF2-40B4-BE49-F238E27FC236}">
                  <a16:creationId xmlns:a16="http://schemas.microsoft.com/office/drawing/2014/main" id="{60FC5015-E579-1CD0-D5C0-864298C2A783}"/>
                </a:ext>
              </a:extLst>
            </p:cNvPr>
            <p:cNvSpPr txBox="1"/>
            <p:nvPr/>
          </p:nvSpPr>
          <p:spPr>
            <a:xfrm rot="10800000">
              <a:off x="-4371757" y="2286604"/>
              <a:ext cx="2911374" cy="830997"/>
            </a:xfrm>
            <a:prstGeom prst="rect">
              <a:avLst/>
            </a:prstGeom>
            <a:noFill/>
          </p:spPr>
          <p:txBody>
            <a:bodyPr wrap="none" rtlCol="0">
              <a:spAutoFit/>
            </a:bodyPr>
            <a:lstStyle/>
            <a:p>
              <a:r>
                <a:rPr lang="en-US" sz="2400" b="1">
                  <a:solidFill>
                    <a:schemeClr val="bg1"/>
                  </a:solidFill>
                  <a:latin typeface="Bookman Old Style" panose="02050604050505020204" pitchFamily="18" charset="0"/>
                </a:rPr>
                <a:t>TECHNOLOGIES </a:t>
              </a:r>
            </a:p>
            <a:p>
              <a:r>
                <a:rPr lang="en-US" sz="2400" b="1">
                  <a:solidFill>
                    <a:schemeClr val="bg1"/>
                  </a:solidFill>
                  <a:latin typeface="Bookman Old Style" panose="02050604050505020204" pitchFamily="18" charset="0"/>
                </a:rPr>
                <a:t>I USED</a:t>
              </a:r>
            </a:p>
          </p:txBody>
        </p:sp>
        <p:cxnSp>
          <p:nvCxnSpPr>
            <p:cNvPr id="14" name="Straight Connector 13">
              <a:extLst>
                <a:ext uri="{FF2B5EF4-FFF2-40B4-BE49-F238E27FC236}">
                  <a16:creationId xmlns:a16="http://schemas.microsoft.com/office/drawing/2014/main" id="{1657FF2F-9DF9-A79A-455C-74767F1F5B0D}"/>
                </a:ext>
              </a:extLst>
            </p:cNvPr>
            <p:cNvCxnSpPr>
              <a:stCxn id="12" idx="0"/>
              <a:endCxn id="12" idx="4"/>
            </p:cNvCxnSpPr>
            <p:nvPr/>
          </p:nvCxnSpPr>
          <p:spPr>
            <a:xfrm>
              <a:off x="0" y="-1087745"/>
              <a:ext cx="0" cy="9113004"/>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CCD2BEDF-84F2-D2A7-5988-0CFAA7729947}"/>
                </a:ext>
              </a:extLst>
            </p:cNvPr>
            <p:cNvCxnSpPr>
              <a:cxnSpLocks/>
              <a:endCxn id="12" idx="3"/>
            </p:cNvCxnSpPr>
            <p:nvPr/>
          </p:nvCxnSpPr>
          <p:spPr>
            <a:xfrm flipH="1">
              <a:off x="-3221933" y="184136"/>
              <a:ext cx="6334101" cy="6506554"/>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2D754F60-DD8F-2FEA-6ABB-6DE5A3A49C4A}"/>
                </a:ext>
              </a:extLst>
            </p:cNvPr>
            <p:cNvCxnSpPr>
              <a:cxnSpLocks/>
              <a:stCxn id="12" idx="1"/>
              <a:endCxn id="12" idx="5"/>
            </p:cNvCxnSpPr>
            <p:nvPr/>
          </p:nvCxnSpPr>
          <p:spPr>
            <a:xfrm>
              <a:off x="-3221933" y="246824"/>
              <a:ext cx="6443866" cy="6443866"/>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sp>
          <p:nvSpPr>
            <p:cNvPr id="31" name="TextBox 30">
              <a:extLst>
                <a:ext uri="{FF2B5EF4-FFF2-40B4-BE49-F238E27FC236}">
                  <a16:creationId xmlns:a16="http://schemas.microsoft.com/office/drawing/2014/main" id="{7DF30218-2D2A-CBD0-E8CC-B90AEBA52278}"/>
                </a:ext>
              </a:extLst>
            </p:cNvPr>
            <p:cNvSpPr txBox="1"/>
            <p:nvPr/>
          </p:nvSpPr>
          <p:spPr>
            <a:xfrm>
              <a:off x="1270868" y="2317910"/>
              <a:ext cx="3175869" cy="523220"/>
            </a:xfrm>
            <a:prstGeom prst="rect">
              <a:avLst/>
            </a:prstGeom>
            <a:noFill/>
          </p:spPr>
          <p:txBody>
            <a:bodyPr wrap="none" rtlCol="0">
              <a:spAutoFit/>
            </a:bodyPr>
            <a:lstStyle/>
            <a:p>
              <a:r>
                <a:rPr lang="en-US" sz="2800" b="1">
                  <a:solidFill>
                    <a:schemeClr val="bg1"/>
                  </a:solidFill>
                  <a:latin typeface="Bookman Old Style" panose="02050604050505020204" pitchFamily="18" charset="0"/>
                </a:rPr>
                <a:t>INTRODUCTION</a:t>
              </a:r>
            </a:p>
          </p:txBody>
        </p:sp>
        <p:sp>
          <p:nvSpPr>
            <p:cNvPr id="34" name="TextBox 33">
              <a:extLst>
                <a:ext uri="{FF2B5EF4-FFF2-40B4-BE49-F238E27FC236}">
                  <a16:creationId xmlns:a16="http://schemas.microsoft.com/office/drawing/2014/main" id="{F7C33C23-029B-9BD3-2192-36C42CD0B4D9}"/>
                </a:ext>
              </a:extLst>
            </p:cNvPr>
            <p:cNvSpPr txBox="1"/>
            <p:nvPr/>
          </p:nvSpPr>
          <p:spPr>
            <a:xfrm rot="2762604">
              <a:off x="904401" y="5227932"/>
              <a:ext cx="5269831" cy="954107"/>
            </a:xfrm>
            <a:prstGeom prst="rect">
              <a:avLst/>
            </a:prstGeom>
            <a:noFill/>
            <a:effectLst>
              <a:outerShdw blurRad="50800" dist="38100" dir="2700000" algn="tl" rotWithShape="0">
                <a:prstClr val="black">
                  <a:alpha val="40000"/>
                </a:prstClr>
              </a:outerShdw>
            </a:effectLst>
          </p:spPr>
          <p:txBody>
            <a:bodyPr wrap="square">
              <a:spAutoFit/>
            </a:bodyPr>
            <a:lstStyle/>
            <a:p>
              <a:r>
                <a:rPr kumimoji="0" lang="en-US" sz="2800" b="1" i="0" u="none" strike="noStrike" kern="1200" cap="none" spc="0" normalizeH="0" baseline="0" noProof="0">
                  <a:ln>
                    <a:noFill/>
                  </a:ln>
                  <a:solidFill>
                    <a:prstClr val="white"/>
                  </a:solidFill>
                  <a:effectLst/>
                  <a:uLnTx/>
                  <a:uFillTx/>
                  <a:latin typeface="Bookman Old Style" panose="02050604050505020204" pitchFamily="18" charset="0"/>
                  <a:ea typeface="+mn-ea"/>
                  <a:cs typeface="+mn-cs"/>
                </a:rPr>
                <a:t>ABOUT ME &amp; </a:t>
              </a:r>
            </a:p>
            <a:p>
              <a:r>
                <a:rPr kumimoji="0" lang="en-US" sz="2800" b="1" i="0" u="none" strike="noStrike" kern="1200" cap="none" spc="0" normalizeH="0" baseline="0" noProof="0">
                  <a:ln>
                    <a:noFill/>
                  </a:ln>
                  <a:solidFill>
                    <a:prstClr val="white"/>
                  </a:solidFill>
                  <a:effectLst/>
                  <a:uLnTx/>
                  <a:uFillTx/>
                  <a:latin typeface="Bookman Old Style" panose="02050604050505020204" pitchFamily="18" charset="0"/>
                  <a:ea typeface="+mn-ea"/>
                  <a:cs typeface="+mn-cs"/>
                </a:rPr>
                <a:t>MY PROJECT</a:t>
              </a:r>
              <a:endParaRPr lang="en-US"/>
            </a:p>
          </p:txBody>
        </p:sp>
        <p:sp>
          <p:nvSpPr>
            <p:cNvPr id="35" name="TextBox 34">
              <a:extLst>
                <a:ext uri="{FF2B5EF4-FFF2-40B4-BE49-F238E27FC236}">
                  <a16:creationId xmlns:a16="http://schemas.microsoft.com/office/drawing/2014/main" id="{261A3C73-8290-549B-1239-D2CA0C5C81CD}"/>
                </a:ext>
              </a:extLst>
            </p:cNvPr>
            <p:cNvSpPr txBox="1"/>
            <p:nvPr/>
          </p:nvSpPr>
          <p:spPr>
            <a:xfrm rot="5400000">
              <a:off x="-517648" y="6024220"/>
              <a:ext cx="2922595" cy="954107"/>
            </a:xfrm>
            <a:prstGeom prst="rect">
              <a:avLst/>
            </a:prstGeom>
            <a:noFill/>
          </p:spPr>
          <p:txBody>
            <a:bodyPr wrap="none" rtlCol="0">
              <a:spAutoFit/>
            </a:bodyPr>
            <a:lstStyle/>
            <a:p>
              <a:r>
                <a:rPr lang="en-US" sz="2800" b="1">
                  <a:solidFill>
                    <a:schemeClr val="bg1"/>
                  </a:solidFill>
                  <a:latin typeface="Bookman Old Style" panose="02050604050505020204" pitchFamily="18" charset="0"/>
                </a:rPr>
                <a:t>WHY I CHOSE </a:t>
              </a:r>
            </a:p>
            <a:p>
              <a:r>
                <a:rPr lang="en-US" sz="2800" b="1">
                  <a:solidFill>
                    <a:schemeClr val="bg1"/>
                  </a:solidFill>
                  <a:latin typeface="Bookman Old Style" panose="02050604050505020204" pitchFamily="18" charset="0"/>
                </a:rPr>
                <a:t>THIS TOPIC</a:t>
              </a:r>
            </a:p>
          </p:txBody>
        </p:sp>
        <p:sp>
          <p:nvSpPr>
            <p:cNvPr id="36" name="TextBox 35">
              <a:extLst>
                <a:ext uri="{FF2B5EF4-FFF2-40B4-BE49-F238E27FC236}">
                  <a16:creationId xmlns:a16="http://schemas.microsoft.com/office/drawing/2014/main" id="{FC9F31CA-EF83-AC7E-8CE3-E4B5E6E5B551}"/>
                </a:ext>
              </a:extLst>
            </p:cNvPr>
            <p:cNvSpPr txBox="1"/>
            <p:nvPr/>
          </p:nvSpPr>
          <p:spPr>
            <a:xfrm rot="7996669">
              <a:off x="-3228587" y="5508155"/>
              <a:ext cx="3310522" cy="954107"/>
            </a:xfrm>
            <a:prstGeom prst="rect">
              <a:avLst/>
            </a:prstGeom>
            <a:noFill/>
            <a:effectLst>
              <a:outerShdw blurRad="50800" dist="38100" dir="2700000" algn="tl" rotWithShape="0">
                <a:prstClr val="black">
                  <a:alpha val="67000"/>
                </a:prstClr>
              </a:outerShdw>
            </a:effectLst>
          </p:spPr>
          <p:txBody>
            <a:bodyPr wrap="none" rtlCol="0">
              <a:spAutoFit/>
            </a:bodyPr>
            <a:lstStyle/>
            <a:p>
              <a:r>
                <a:rPr lang="en-US" sz="2800" b="1">
                  <a:solidFill>
                    <a:schemeClr val="bg1"/>
                  </a:solidFill>
                  <a:latin typeface="Bookman Old Style" panose="02050604050505020204" pitchFamily="18" charset="0"/>
                </a:rPr>
                <a:t>WIREGUARD VS </a:t>
              </a:r>
            </a:p>
            <a:p>
              <a:r>
                <a:rPr lang="en-US" sz="2800" b="1">
                  <a:solidFill>
                    <a:schemeClr val="bg1"/>
                  </a:solidFill>
                  <a:latin typeface="Bookman Old Style" panose="02050604050505020204" pitchFamily="18" charset="0"/>
                </a:rPr>
                <a:t>OPENVPN</a:t>
              </a:r>
            </a:p>
          </p:txBody>
        </p:sp>
        <p:sp>
          <p:nvSpPr>
            <p:cNvPr id="39" name="TextBox 38">
              <a:extLst>
                <a:ext uri="{FF2B5EF4-FFF2-40B4-BE49-F238E27FC236}">
                  <a16:creationId xmlns:a16="http://schemas.microsoft.com/office/drawing/2014/main" id="{78FDEDD7-CACA-1EB7-952F-0A6BE363A9CC}"/>
                </a:ext>
              </a:extLst>
            </p:cNvPr>
            <p:cNvSpPr txBox="1"/>
            <p:nvPr/>
          </p:nvSpPr>
          <p:spPr>
            <a:xfrm rot="10800000">
              <a:off x="-3640886" y="4190151"/>
              <a:ext cx="1773242" cy="523220"/>
            </a:xfrm>
            <a:prstGeom prst="rect">
              <a:avLst/>
            </a:prstGeom>
            <a:noFill/>
          </p:spPr>
          <p:txBody>
            <a:bodyPr wrap="none" rtlCol="0">
              <a:spAutoFit/>
            </a:bodyPr>
            <a:lstStyle/>
            <a:p>
              <a:r>
                <a:rPr lang="en-US" sz="2800" b="1">
                  <a:solidFill>
                    <a:schemeClr val="bg1"/>
                  </a:solidFill>
                  <a:latin typeface="Bookman Old Style" panose="02050604050505020204" pitchFamily="18" charset="0"/>
                </a:rPr>
                <a:t>GRAPHS</a:t>
              </a:r>
            </a:p>
          </p:txBody>
        </p:sp>
        <p:sp>
          <p:nvSpPr>
            <p:cNvPr id="41" name="TextBox 40">
              <a:extLst>
                <a:ext uri="{FF2B5EF4-FFF2-40B4-BE49-F238E27FC236}">
                  <a16:creationId xmlns:a16="http://schemas.microsoft.com/office/drawing/2014/main" id="{1CB1B0C5-04B0-4F67-A76B-E2171EEC0F75}"/>
                </a:ext>
              </a:extLst>
            </p:cNvPr>
            <p:cNvSpPr txBox="1"/>
            <p:nvPr/>
          </p:nvSpPr>
          <p:spPr>
            <a:xfrm rot="16200000">
              <a:off x="-2082586" y="481720"/>
              <a:ext cx="2699778" cy="523220"/>
            </a:xfrm>
            <a:prstGeom prst="rect">
              <a:avLst/>
            </a:prstGeom>
            <a:noFill/>
          </p:spPr>
          <p:txBody>
            <a:bodyPr wrap="none" rtlCol="0">
              <a:spAutoFit/>
            </a:bodyPr>
            <a:lstStyle/>
            <a:p>
              <a:r>
                <a:rPr lang="en-US" sz="2800" b="1">
                  <a:solidFill>
                    <a:schemeClr val="bg1"/>
                  </a:solidFill>
                  <a:latin typeface="Bookman Old Style" panose="02050604050505020204" pitchFamily="18" charset="0"/>
                </a:rPr>
                <a:t>CONCLUSION</a:t>
              </a:r>
            </a:p>
          </p:txBody>
        </p:sp>
      </p:grpSp>
      <p:sp useBgFill="1">
        <p:nvSpPr>
          <p:cNvPr id="43" name="Oval 42">
            <a:extLst>
              <a:ext uri="{FF2B5EF4-FFF2-40B4-BE49-F238E27FC236}">
                <a16:creationId xmlns:a16="http://schemas.microsoft.com/office/drawing/2014/main" id="{919B2D37-F3C1-D0BD-2DC2-215E2C86E54B}"/>
              </a:ext>
            </a:extLst>
          </p:cNvPr>
          <p:cNvSpPr/>
          <p:nvPr/>
        </p:nvSpPr>
        <p:spPr>
          <a:xfrm rot="16200000">
            <a:off x="-1287078" y="2110578"/>
            <a:ext cx="2574155" cy="2574155"/>
          </a:xfrm>
          <a:prstGeom prst="ellipse">
            <a:avLst/>
          </a:prstGeom>
          <a:ln>
            <a:noFill/>
          </a:ln>
          <a:effectLst>
            <a:outerShdw blurRad="50800" dist="38100" dir="2700000" sx="103000" sy="103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4DFF8651-012C-02D3-C046-F27DE9F5359C}"/>
              </a:ext>
            </a:extLst>
          </p:cNvPr>
          <p:cNvSpPr txBox="1"/>
          <p:nvPr/>
        </p:nvSpPr>
        <p:spPr>
          <a:xfrm>
            <a:off x="4354141" y="655757"/>
            <a:ext cx="7552006" cy="6247864"/>
          </a:xfrm>
          <a:prstGeom prst="rect">
            <a:avLst/>
          </a:prstGeom>
          <a:noFill/>
          <a:effectLst>
            <a:outerShdw blurRad="50800" dist="38100" dir="2700000" algn="tl" rotWithShape="0">
              <a:prstClr val="black">
                <a:alpha val="87149"/>
              </a:prstClr>
            </a:outerShdw>
          </a:effectLst>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000" b="0" i="0" u="none" strike="noStrike" kern="1200" cap="none" spc="0" normalizeH="0" baseline="30000" noProof="0" dirty="0">
              <a:ln>
                <a:noFill/>
              </a:ln>
              <a:solidFill>
                <a:prstClr val="white"/>
              </a:solidFill>
              <a:effectLst/>
              <a:uLnTx/>
              <a:uFillTx/>
              <a:latin typeface="Bookman Old Style" panose="02050604050505020204" pitchFamily="18"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GB" sz="4000" b="1" baseline="30000" dirty="0">
                <a:solidFill>
                  <a:prstClr val="white"/>
                </a:solidFill>
                <a:latin typeface="Bookman Old Style" panose="02050604050505020204" pitchFamily="18" charset="0"/>
              </a:rPr>
              <a:t>Requirement Engineering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000" b="1" i="0" u="none" strike="noStrike" kern="1200" cap="none" spc="0" normalizeH="0" baseline="30000" noProof="0" dirty="0">
                <a:ln>
                  <a:noFill/>
                </a:ln>
                <a:solidFill>
                  <a:prstClr val="white"/>
                </a:solidFill>
                <a:effectLst/>
                <a:uLnTx/>
                <a:uFillTx/>
                <a:latin typeface="Bookman Old Style" panose="02050604050505020204" pitchFamily="18" charset="0"/>
                <a:ea typeface="+mn-ea"/>
                <a:cs typeface="+mn-cs"/>
              </a:rPr>
              <a:t>This system must have compare OpenVPN and </a:t>
            </a:r>
            <a:r>
              <a:rPr kumimoji="0" lang="en-GB" sz="4000" b="1" i="0" u="none" strike="noStrike" kern="1200" cap="none" spc="0" normalizeH="0" baseline="30000" noProof="0" dirty="0" err="1">
                <a:ln>
                  <a:noFill/>
                </a:ln>
                <a:solidFill>
                  <a:prstClr val="white"/>
                </a:solidFill>
                <a:effectLst/>
                <a:uLnTx/>
                <a:uFillTx/>
                <a:latin typeface="Bookman Old Style" panose="02050604050505020204" pitchFamily="18" charset="0"/>
                <a:ea typeface="+mn-ea"/>
                <a:cs typeface="+mn-cs"/>
              </a:rPr>
              <a:t>WireGuard</a:t>
            </a:r>
            <a:r>
              <a:rPr kumimoji="0" lang="en-GB" sz="4000" b="1" i="0" u="none" strike="noStrike" kern="1200" cap="none" spc="0" normalizeH="0" baseline="30000" noProof="0" dirty="0">
                <a:ln>
                  <a:noFill/>
                </a:ln>
                <a:solidFill>
                  <a:prstClr val="white"/>
                </a:solidFill>
                <a:effectLst/>
                <a:uLnTx/>
                <a:uFillTx/>
                <a:latin typeface="Bookman Old Style" panose="02050604050505020204" pitchFamily="18" charset="0"/>
                <a:ea typeface="+mn-ea"/>
                <a:cs typeface="+mn-cs"/>
              </a:rPr>
              <a:t> on factors like speed, processing power, Traffic </a:t>
            </a:r>
            <a:r>
              <a:rPr kumimoji="0" lang="en-GB" sz="4000" b="1" i="0" u="none" strike="noStrike" kern="1200" cap="none" spc="0" normalizeH="0" baseline="30000" noProof="0" dirty="0" err="1">
                <a:ln>
                  <a:noFill/>
                </a:ln>
                <a:solidFill>
                  <a:prstClr val="white"/>
                </a:solidFill>
                <a:effectLst/>
                <a:uLnTx/>
                <a:uFillTx/>
                <a:latin typeface="Bookman Old Style" panose="02050604050505020204" pitchFamily="18" charset="0"/>
                <a:ea typeface="+mn-ea"/>
                <a:cs typeface="+mn-cs"/>
              </a:rPr>
              <a:t>handlin</a:t>
            </a:r>
            <a:r>
              <a:rPr lang="en-GB" sz="4000" b="1" baseline="30000" dirty="0">
                <a:solidFill>
                  <a:prstClr val="white"/>
                </a:solidFill>
                <a:latin typeface="Bookman Old Style" panose="02050604050505020204" pitchFamily="18" charset="0"/>
              </a:rPr>
              <a:t>g and more.</a:t>
            </a:r>
          </a:p>
          <a:p>
            <a:pPr marL="0" marR="0" lvl="0" indent="0" algn="ctr" defTabSz="914400" rtl="0" eaLnBrk="1" fontAlgn="auto" latinLnBrk="0" hangingPunct="1">
              <a:lnSpc>
                <a:spcPct val="100000"/>
              </a:lnSpc>
              <a:spcBef>
                <a:spcPts val="0"/>
              </a:spcBef>
              <a:spcAft>
                <a:spcPts val="0"/>
              </a:spcAft>
              <a:buClrTx/>
              <a:buSzTx/>
              <a:buFontTx/>
              <a:buNone/>
              <a:tabLst/>
              <a:defRPr/>
            </a:pPr>
            <a:r>
              <a:rPr lang="en-GB" sz="4000" b="1" baseline="30000" dirty="0">
                <a:solidFill>
                  <a:prstClr val="white"/>
                </a:solidFill>
                <a:latin typeface="Bookman Old Style" panose="02050604050505020204" pitchFamily="18" charset="0"/>
              </a:rPr>
              <a:t>There will also be a speed test API that will allow users to measure VPN performance.</a:t>
            </a:r>
          </a:p>
          <a:p>
            <a:pPr marL="0" marR="0" lvl="0" indent="0" algn="ctr" defTabSz="914400" rtl="0" eaLnBrk="1" fontAlgn="auto" latinLnBrk="0" hangingPunct="1">
              <a:lnSpc>
                <a:spcPct val="100000"/>
              </a:lnSpc>
              <a:spcBef>
                <a:spcPts val="0"/>
              </a:spcBef>
              <a:spcAft>
                <a:spcPts val="0"/>
              </a:spcAft>
              <a:buClrTx/>
              <a:buSzTx/>
              <a:buFontTx/>
              <a:buNone/>
              <a:tabLst/>
              <a:defRPr/>
            </a:pPr>
            <a:r>
              <a:rPr lang="en-GB" sz="4000" b="1" baseline="30000" dirty="0">
                <a:solidFill>
                  <a:prstClr val="white"/>
                </a:solidFill>
                <a:latin typeface="Bookman Old Style" panose="02050604050505020204" pitchFamily="18" charset="0"/>
              </a:rPr>
              <a:t>Its also important that users can easily navigate </a:t>
            </a:r>
            <a:r>
              <a:rPr lang="en-GB" sz="4000" b="1" baseline="30000" dirty="0" err="1">
                <a:solidFill>
                  <a:prstClr val="white"/>
                </a:solidFill>
                <a:latin typeface="Bookman Old Style" panose="02050604050505020204" pitchFamily="18" charset="0"/>
              </a:rPr>
              <a:t>theyre</a:t>
            </a:r>
            <a:r>
              <a:rPr lang="en-GB" sz="4000" b="1" baseline="30000" dirty="0">
                <a:solidFill>
                  <a:prstClr val="white"/>
                </a:solidFill>
                <a:latin typeface="Bookman Old Style" panose="02050604050505020204" pitchFamily="18" charset="0"/>
              </a:rPr>
              <a:t> way through my web app and perform speed tests and see comparisons.</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000" b="1" i="0" u="none" strike="noStrike" kern="1200" cap="none" spc="0" normalizeH="0" baseline="30000" noProof="0" dirty="0">
              <a:ln>
                <a:noFill/>
              </a:ln>
              <a:solidFill>
                <a:prstClr val="white"/>
              </a:solidFill>
              <a:effectLst/>
              <a:uLnTx/>
              <a:uFillTx/>
              <a:latin typeface="Bookman Old Style" panose="02050604050505020204" pitchFamily="18"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4000" b="1" i="0" u="none" strike="noStrike" kern="1200" cap="none" spc="0" normalizeH="0" baseline="30000" noProof="0" dirty="0">
              <a:ln>
                <a:noFill/>
              </a:ln>
              <a:solidFill>
                <a:prstClr val="white"/>
              </a:solidFill>
              <a:effectLst/>
              <a:uLnTx/>
              <a:uFillTx/>
              <a:latin typeface="Bookman Old Style" panose="02050604050505020204" pitchFamily="18" charset="0"/>
              <a:ea typeface="+mn-ea"/>
              <a:cs typeface="+mn-cs"/>
            </a:endParaRPr>
          </a:p>
        </p:txBody>
      </p:sp>
      <p:sp>
        <p:nvSpPr>
          <p:cNvPr id="8" name="Rectangle 5">
            <a:extLst>
              <a:ext uri="{FF2B5EF4-FFF2-40B4-BE49-F238E27FC236}">
                <a16:creationId xmlns:a16="http://schemas.microsoft.com/office/drawing/2014/main" id="{8DEDB5E5-B25D-C842-C416-F0D19EA29EF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hlinkClick r:id="rId3"/>
              </a:rPr>
              <a:t>Recording-20241213_233447.webm</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63676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27000" r="-27000"/>
          </a:stretch>
        </a:blipFill>
        <a:effectLst/>
      </p:bgPr>
    </p:bg>
    <p:spTree>
      <p:nvGrpSpPr>
        <p:cNvPr id="1" name="">
          <a:extLst>
            <a:ext uri="{FF2B5EF4-FFF2-40B4-BE49-F238E27FC236}">
              <a16:creationId xmlns:a16="http://schemas.microsoft.com/office/drawing/2014/main" id="{9F3EA933-D048-A816-0993-C24FAF6B8F0C}"/>
            </a:ext>
          </a:extLst>
        </p:cNvPr>
        <p:cNvGrpSpPr/>
        <p:nvPr/>
      </p:nvGrpSpPr>
      <p:grpSpPr>
        <a:xfrm>
          <a:off x="0" y="0"/>
          <a:ext cx="0" cy="0"/>
          <a:chOff x="0" y="0"/>
          <a:chExt cx="0" cy="0"/>
        </a:xfrm>
      </p:grpSpPr>
      <p:grpSp>
        <p:nvGrpSpPr>
          <p:cNvPr id="2" name="Group 1">
            <a:extLst>
              <a:ext uri="{FF2B5EF4-FFF2-40B4-BE49-F238E27FC236}">
                <a16:creationId xmlns:a16="http://schemas.microsoft.com/office/drawing/2014/main" id="{638B1DE3-12F5-67C3-6075-3C1F494F9160}"/>
              </a:ext>
            </a:extLst>
          </p:cNvPr>
          <p:cNvGrpSpPr/>
          <p:nvPr/>
        </p:nvGrpSpPr>
        <p:grpSpPr>
          <a:xfrm rot="13492003">
            <a:off x="-4419148" y="-1459604"/>
            <a:ext cx="9113004" cy="9427646"/>
            <a:chOff x="-4556502" y="-1087745"/>
            <a:chExt cx="9113004" cy="9427646"/>
          </a:xfrm>
        </p:grpSpPr>
        <p:sp useBgFill="1">
          <p:nvSpPr>
            <p:cNvPr id="12" name="Oval 11">
              <a:extLst>
                <a:ext uri="{FF2B5EF4-FFF2-40B4-BE49-F238E27FC236}">
                  <a16:creationId xmlns:a16="http://schemas.microsoft.com/office/drawing/2014/main" id="{55AF821B-1A9C-AFA8-8523-D6444CBF9F2F}"/>
                </a:ext>
              </a:extLst>
            </p:cNvPr>
            <p:cNvSpPr/>
            <p:nvPr/>
          </p:nvSpPr>
          <p:spPr>
            <a:xfrm>
              <a:off x="-4556502" y="-1087745"/>
              <a:ext cx="9113004" cy="9113004"/>
            </a:xfrm>
            <a:prstGeom prst="ellipse">
              <a:avLst/>
            </a:prstGeom>
            <a:noFill/>
            <a:ln>
              <a:solidFill>
                <a:schemeClr val="bg1"/>
              </a:solidFill>
            </a:ln>
            <a:effectLst>
              <a:outerShdw blurRad="50800" dist="38100" dir="2700000" sx="103000" sy="103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2B776EC2-1135-10BB-AC74-B0D83D68DEC3}"/>
                </a:ext>
              </a:extLst>
            </p:cNvPr>
            <p:cNvCxnSpPr>
              <a:cxnSpLocks/>
            </p:cNvCxnSpPr>
            <p:nvPr/>
          </p:nvCxnSpPr>
          <p:spPr>
            <a:xfrm flipH="1">
              <a:off x="-4556502" y="3369387"/>
              <a:ext cx="9113004" cy="0"/>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sp>
          <p:nvSpPr>
            <p:cNvPr id="40" name="TextBox 39">
              <a:extLst>
                <a:ext uri="{FF2B5EF4-FFF2-40B4-BE49-F238E27FC236}">
                  <a16:creationId xmlns:a16="http://schemas.microsoft.com/office/drawing/2014/main" id="{0447DC1C-067F-7EDD-3301-2606174C4253}"/>
                </a:ext>
              </a:extLst>
            </p:cNvPr>
            <p:cNvSpPr txBox="1"/>
            <p:nvPr/>
          </p:nvSpPr>
          <p:spPr>
            <a:xfrm rot="10800000">
              <a:off x="-4371757" y="2286604"/>
              <a:ext cx="2911374" cy="830997"/>
            </a:xfrm>
            <a:prstGeom prst="rect">
              <a:avLst/>
            </a:prstGeom>
            <a:noFill/>
          </p:spPr>
          <p:txBody>
            <a:bodyPr wrap="none" rtlCol="0">
              <a:spAutoFit/>
            </a:bodyPr>
            <a:lstStyle/>
            <a:p>
              <a:r>
                <a:rPr lang="en-US" sz="2400" b="1">
                  <a:solidFill>
                    <a:schemeClr val="bg1"/>
                  </a:solidFill>
                  <a:latin typeface="Bookman Old Style" panose="02050604050505020204" pitchFamily="18" charset="0"/>
                </a:rPr>
                <a:t>TECHNOLOGIES </a:t>
              </a:r>
            </a:p>
            <a:p>
              <a:r>
                <a:rPr lang="en-US" sz="2400" b="1">
                  <a:solidFill>
                    <a:schemeClr val="bg1"/>
                  </a:solidFill>
                  <a:latin typeface="Bookman Old Style" panose="02050604050505020204" pitchFamily="18" charset="0"/>
                </a:rPr>
                <a:t>I USED</a:t>
              </a:r>
            </a:p>
          </p:txBody>
        </p:sp>
        <p:cxnSp>
          <p:nvCxnSpPr>
            <p:cNvPr id="14" name="Straight Connector 13">
              <a:extLst>
                <a:ext uri="{FF2B5EF4-FFF2-40B4-BE49-F238E27FC236}">
                  <a16:creationId xmlns:a16="http://schemas.microsoft.com/office/drawing/2014/main" id="{3C50AE75-D2E8-F6FE-CCCF-1D88EA25D335}"/>
                </a:ext>
              </a:extLst>
            </p:cNvPr>
            <p:cNvCxnSpPr>
              <a:stCxn id="12" idx="0"/>
              <a:endCxn id="12" idx="4"/>
            </p:cNvCxnSpPr>
            <p:nvPr/>
          </p:nvCxnSpPr>
          <p:spPr>
            <a:xfrm>
              <a:off x="0" y="-1087745"/>
              <a:ext cx="0" cy="9113004"/>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F0E8BF66-7DE0-5708-D6B8-5B80F1CAB17C}"/>
                </a:ext>
              </a:extLst>
            </p:cNvPr>
            <p:cNvCxnSpPr>
              <a:cxnSpLocks/>
              <a:endCxn id="12" idx="3"/>
            </p:cNvCxnSpPr>
            <p:nvPr/>
          </p:nvCxnSpPr>
          <p:spPr>
            <a:xfrm flipH="1">
              <a:off x="-3221933" y="184136"/>
              <a:ext cx="6334101" cy="6506554"/>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1B52A80F-5CF7-EDCF-B6D3-F81240EB663C}"/>
                </a:ext>
              </a:extLst>
            </p:cNvPr>
            <p:cNvCxnSpPr>
              <a:cxnSpLocks/>
              <a:stCxn id="12" idx="1"/>
              <a:endCxn id="12" idx="5"/>
            </p:cNvCxnSpPr>
            <p:nvPr/>
          </p:nvCxnSpPr>
          <p:spPr>
            <a:xfrm>
              <a:off x="-3221933" y="246824"/>
              <a:ext cx="6443866" cy="6443866"/>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sp>
          <p:nvSpPr>
            <p:cNvPr id="31" name="TextBox 30">
              <a:extLst>
                <a:ext uri="{FF2B5EF4-FFF2-40B4-BE49-F238E27FC236}">
                  <a16:creationId xmlns:a16="http://schemas.microsoft.com/office/drawing/2014/main" id="{8C238104-DCF5-8829-7A71-6F2F621AE29B}"/>
                </a:ext>
              </a:extLst>
            </p:cNvPr>
            <p:cNvSpPr txBox="1"/>
            <p:nvPr/>
          </p:nvSpPr>
          <p:spPr>
            <a:xfrm>
              <a:off x="1270868" y="2317910"/>
              <a:ext cx="3175869" cy="523220"/>
            </a:xfrm>
            <a:prstGeom prst="rect">
              <a:avLst/>
            </a:prstGeom>
            <a:noFill/>
          </p:spPr>
          <p:txBody>
            <a:bodyPr wrap="none" rtlCol="0">
              <a:spAutoFit/>
            </a:bodyPr>
            <a:lstStyle/>
            <a:p>
              <a:r>
                <a:rPr lang="en-US" sz="2800" b="1">
                  <a:solidFill>
                    <a:schemeClr val="bg1"/>
                  </a:solidFill>
                  <a:latin typeface="Bookman Old Style" panose="02050604050505020204" pitchFamily="18" charset="0"/>
                </a:rPr>
                <a:t>INTRODUCTION</a:t>
              </a:r>
            </a:p>
          </p:txBody>
        </p:sp>
        <p:sp>
          <p:nvSpPr>
            <p:cNvPr id="34" name="TextBox 33">
              <a:extLst>
                <a:ext uri="{FF2B5EF4-FFF2-40B4-BE49-F238E27FC236}">
                  <a16:creationId xmlns:a16="http://schemas.microsoft.com/office/drawing/2014/main" id="{E4DA535C-77E9-74D4-83D2-968D92E22D8F}"/>
                </a:ext>
              </a:extLst>
            </p:cNvPr>
            <p:cNvSpPr txBox="1"/>
            <p:nvPr/>
          </p:nvSpPr>
          <p:spPr>
            <a:xfrm rot="2762604">
              <a:off x="904401" y="5227932"/>
              <a:ext cx="5269831" cy="954107"/>
            </a:xfrm>
            <a:prstGeom prst="rect">
              <a:avLst/>
            </a:prstGeom>
            <a:noFill/>
            <a:effectLst>
              <a:outerShdw blurRad="50800" dist="38100" dir="2700000" algn="tl" rotWithShape="0">
                <a:prstClr val="black">
                  <a:alpha val="40000"/>
                </a:prstClr>
              </a:outerShdw>
            </a:effectLst>
          </p:spPr>
          <p:txBody>
            <a:bodyPr wrap="square">
              <a:spAutoFit/>
            </a:bodyPr>
            <a:lstStyle/>
            <a:p>
              <a:r>
                <a:rPr kumimoji="0" lang="en-US" sz="2800" b="1" i="0" u="none" strike="noStrike" kern="1200" cap="none" spc="0" normalizeH="0" baseline="0" noProof="0">
                  <a:ln>
                    <a:noFill/>
                  </a:ln>
                  <a:solidFill>
                    <a:prstClr val="white"/>
                  </a:solidFill>
                  <a:effectLst/>
                  <a:uLnTx/>
                  <a:uFillTx/>
                  <a:latin typeface="Bookman Old Style" panose="02050604050505020204" pitchFamily="18" charset="0"/>
                  <a:ea typeface="+mn-ea"/>
                  <a:cs typeface="+mn-cs"/>
                </a:rPr>
                <a:t>ABOUT ME &amp; </a:t>
              </a:r>
            </a:p>
            <a:p>
              <a:r>
                <a:rPr kumimoji="0" lang="en-US" sz="2800" b="1" i="0" u="none" strike="noStrike" kern="1200" cap="none" spc="0" normalizeH="0" baseline="0" noProof="0">
                  <a:ln>
                    <a:noFill/>
                  </a:ln>
                  <a:solidFill>
                    <a:prstClr val="white"/>
                  </a:solidFill>
                  <a:effectLst/>
                  <a:uLnTx/>
                  <a:uFillTx/>
                  <a:latin typeface="Bookman Old Style" panose="02050604050505020204" pitchFamily="18" charset="0"/>
                  <a:ea typeface="+mn-ea"/>
                  <a:cs typeface="+mn-cs"/>
                </a:rPr>
                <a:t>MY PROJECT</a:t>
              </a:r>
              <a:endParaRPr lang="en-US"/>
            </a:p>
          </p:txBody>
        </p:sp>
        <p:sp>
          <p:nvSpPr>
            <p:cNvPr id="35" name="TextBox 34">
              <a:extLst>
                <a:ext uri="{FF2B5EF4-FFF2-40B4-BE49-F238E27FC236}">
                  <a16:creationId xmlns:a16="http://schemas.microsoft.com/office/drawing/2014/main" id="{53936991-9E7F-7C92-B089-810BD24B50BA}"/>
                </a:ext>
              </a:extLst>
            </p:cNvPr>
            <p:cNvSpPr txBox="1"/>
            <p:nvPr/>
          </p:nvSpPr>
          <p:spPr>
            <a:xfrm rot="5400000">
              <a:off x="-517648" y="6024220"/>
              <a:ext cx="2922595" cy="954107"/>
            </a:xfrm>
            <a:prstGeom prst="rect">
              <a:avLst/>
            </a:prstGeom>
            <a:noFill/>
          </p:spPr>
          <p:txBody>
            <a:bodyPr wrap="none" rtlCol="0">
              <a:spAutoFit/>
            </a:bodyPr>
            <a:lstStyle/>
            <a:p>
              <a:r>
                <a:rPr lang="en-US" sz="2800" b="1">
                  <a:solidFill>
                    <a:schemeClr val="bg1"/>
                  </a:solidFill>
                  <a:latin typeface="Bookman Old Style" panose="02050604050505020204" pitchFamily="18" charset="0"/>
                </a:rPr>
                <a:t>WHY I CHOSE </a:t>
              </a:r>
            </a:p>
            <a:p>
              <a:r>
                <a:rPr lang="en-US" sz="2800" b="1">
                  <a:solidFill>
                    <a:schemeClr val="bg1"/>
                  </a:solidFill>
                  <a:latin typeface="Bookman Old Style" panose="02050604050505020204" pitchFamily="18" charset="0"/>
                </a:rPr>
                <a:t>THIS TOPIC</a:t>
              </a:r>
            </a:p>
          </p:txBody>
        </p:sp>
        <p:sp>
          <p:nvSpPr>
            <p:cNvPr id="36" name="TextBox 35">
              <a:extLst>
                <a:ext uri="{FF2B5EF4-FFF2-40B4-BE49-F238E27FC236}">
                  <a16:creationId xmlns:a16="http://schemas.microsoft.com/office/drawing/2014/main" id="{C7BE6528-45DF-896F-B20D-959CA64ADA3E}"/>
                </a:ext>
              </a:extLst>
            </p:cNvPr>
            <p:cNvSpPr txBox="1"/>
            <p:nvPr/>
          </p:nvSpPr>
          <p:spPr>
            <a:xfrm rot="7996669">
              <a:off x="-3228587" y="5508155"/>
              <a:ext cx="3310522" cy="954107"/>
            </a:xfrm>
            <a:prstGeom prst="rect">
              <a:avLst/>
            </a:prstGeom>
            <a:noFill/>
            <a:effectLst>
              <a:outerShdw blurRad="50800" dist="38100" dir="2700000" algn="tl" rotWithShape="0">
                <a:prstClr val="black">
                  <a:alpha val="67000"/>
                </a:prstClr>
              </a:outerShdw>
            </a:effectLst>
          </p:spPr>
          <p:txBody>
            <a:bodyPr wrap="none" rtlCol="0">
              <a:spAutoFit/>
            </a:bodyPr>
            <a:lstStyle/>
            <a:p>
              <a:r>
                <a:rPr lang="en-US" sz="2800" b="1">
                  <a:solidFill>
                    <a:schemeClr val="bg1"/>
                  </a:solidFill>
                  <a:latin typeface="Bookman Old Style" panose="02050604050505020204" pitchFamily="18" charset="0"/>
                </a:rPr>
                <a:t>WIREGUARD VS </a:t>
              </a:r>
            </a:p>
            <a:p>
              <a:r>
                <a:rPr lang="en-US" sz="2800" b="1">
                  <a:solidFill>
                    <a:schemeClr val="bg1"/>
                  </a:solidFill>
                  <a:latin typeface="Bookman Old Style" panose="02050604050505020204" pitchFamily="18" charset="0"/>
                </a:rPr>
                <a:t>OPENVPN</a:t>
              </a:r>
            </a:p>
          </p:txBody>
        </p:sp>
        <p:sp>
          <p:nvSpPr>
            <p:cNvPr id="39" name="TextBox 38">
              <a:extLst>
                <a:ext uri="{FF2B5EF4-FFF2-40B4-BE49-F238E27FC236}">
                  <a16:creationId xmlns:a16="http://schemas.microsoft.com/office/drawing/2014/main" id="{32F42A8B-BCCA-7EF1-C818-C582D1A864F9}"/>
                </a:ext>
              </a:extLst>
            </p:cNvPr>
            <p:cNvSpPr txBox="1"/>
            <p:nvPr/>
          </p:nvSpPr>
          <p:spPr>
            <a:xfrm rot="10800000">
              <a:off x="-3640886" y="4190151"/>
              <a:ext cx="1773242" cy="523220"/>
            </a:xfrm>
            <a:prstGeom prst="rect">
              <a:avLst/>
            </a:prstGeom>
            <a:noFill/>
          </p:spPr>
          <p:txBody>
            <a:bodyPr wrap="none" rtlCol="0">
              <a:spAutoFit/>
            </a:bodyPr>
            <a:lstStyle/>
            <a:p>
              <a:r>
                <a:rPr lang="en-US" sz="2800" b="1">
                  <a:solidFill>
                    <a:schemeClr val="bg1"/>
                  </a:solidFill>
                  <a:latin typeface="Bookman Old Style" panose="02050604050505020204" pitchFamily="18" charset="0"/>
                </a:rPr>
                <a:t>GRAPHS</a:t>
              </a:r>
            </a:p>
          </p:txBody>
        </p:sp>
        <p:sp>
          <p:nvSpPr>
            <p:cNvPr id="41" name="TextBox 40">
              <a:extLst>
                <a:ext uri="{FF2B5EF4-FFF2-40B4-BE49-F238E27FC236}">
                  <a16:creationId xmlns:a16="http://schemas.microsoft.com/office/drawing/2014/main" id="{3FD60CE8-5173-A36A-3821-99CE85B9A873}"/>
                </a:ext>
              </a:extLst>
            </p:cNvPr>
            <p:cNvSpPr txBox="1"/>
            <p:nvPr/>
          </p:nvSpPr>
          <p:spPr>
            <a:xfrm rot="16200000">
              <a:off x="-2082586" y="481720"/>
              <a:ext cx="2699778" cy="523220"/>
            </a:xfrm>
            <a:prstGeom prst="rect">
              <a:avLst/>
            </a:prstGeom>
            <a:noFill/>
          </p:spPr>
          <p:txBody>
            <a:bodyPr wrap="none" rtlCol="0">
              <a:spAutoFit/>
            </a:bodyPr>
            <a:lstStyle/>
            <a:p>
              <a:r>
                <a:rPr lang="en-US" sz="2800" b="1">
                  <a:solidFill>
                    <a:schemeClr val="bg1"/>
                  </a:solidFill>
                  <a:latin typeface="Bookman Old Style" panose="02050604050505020204" pitchFamily="18" charset="0"/>
                </a:rPr>
                <a:t>CONCLUSION</a:t>
              </a:r>
            </a:p>
          </p:txBody>
        </p:sp>
      </p:grpSp>
      <p:sp useBgFill="1">
        <p:nvSpPr>
          <p:cNvPr id="43" name="Oval 42">
            <a:extLst>
              <a:ext uri="{FF2B5EF4-FFF2-40B4-BE49-F238E27FC236}">
                <a16:creationId xmlns:a16="http://schemas.microsoft.com/office/drawing/2014/main" id="{C997BAE7-6194-8850-F980-B0C24A26ADAE}"/>
              </a:ext>
            </a:extLst>
          </p:cNvPr>
          <p:cNvSpPr/>
          <p:nvPr/>
        </p:nvSpPr>
        <p:spPr>
          <a:xfrm>
            <a:off x="-1287078" y="2110578"/>
            <a:ext cx="2574155" cy="2574155"/>
          </a:xfrm>
          <a:prstGeom prst="ellipse">
            <a:avLst/>
          </a:prstGeom>
          <a:ln>
            <a:noFill/>
          </a:ln>
          <a:effectLst>
            <a:outerShdw blurRad="50800" dist="38100" dir="2700000" sx="103000" sy="103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522CB8FC-8229-3260-CCA9-C9C0F350282B}"/>
              </a:ext>
            </a:extLst>
          </p:cNvPr>
          <p:cNvSpPr txBox="1"/>
          <p:nvPr/>
        </p:nvSpPr>
        <p:spPr>
          <a:xfrm>
            <a:off x="3849669" y="350098"/>
            <a:ext cx="8378890" cy="502702"/>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4000" b="1" i="0" u="none" strike="noStrike" kern="1200" cap="none" spc="0" normalizeH="0" baseline="30000" noProof="0" err="1">
                <a:ln>
                  <a:noFill/>
                </a:ln>
                <a:solidFill>
                  <a:prstClr val="white"/>
                </a:solidFill>
                <a:effectLst/>
                <a:uLnTx/>
                <a:uFillTx/>
                <a:latin typeface="Bookman Old Style" panose="02050604050505020204" pitchFamily="18" charset="0"/>
                <a:ea typeface="+mn-ea"/>
                <a:cs typeface="+mn-cs"/>
              </a:rPr>
              <a:t>WireGuard</a:t>
            </a:r>
            <a:r>
              <a:rPr kumimoji="0" lang="en-GB" sz="4000" b="1" i="0" u="none" strike="noStrike" kern="1200" cap="none" spc="0" normalizeH="0" baseline="30000" noProof="0">
                <a:ln>
                  <a:noFill/>
                </a:ln>
                <a:solidFill>
                  <a:prstClr val="white"/>
                </a:solidFill>
                <a:effectLst/>
                <a:uLnTx/>
                <a:uFillTx/>
                <a:latin typeface="Bookman Old Style" panose="02050604050505020204" pitchFamily="18" charset="0"/>
                <a:ea typeface="+mn-ea"/>
                <a:cs typeface="+mn-cs"/>
              </a:rPr>
              <a:t> vs OpenVPN Graphs</a:t>
            </a:r>
          </a:p>
        </p:txBody>
      </p:sp>
      <p:pic>
        <p:nvPicPr>
          <p:cNvPr id="7" name="Picture 6">
            <a:extLst>
              <a:ext uri="{FF2B5EF4-FFF2-40B4-BE49-F238E27FC236}">
                <a16:creationId xmlns:a16="http://schemas.microsoft.com/office/drawing/2014/main" id="{49BD98E4-8DF4-EFE7-8F34-EB3FF05095F2}"/>
              </a:ext>
            </a:extLst>
          </p:cNvPr>
          <p:cNvPicPr>
            <a:picLocks noChangeAspect="1"/>
          </p:cNvPicPr>
          <p:nvPr/>
        </p:nvPicPr>
        <p:blipFill>
          <a:blip r:embed="rId3"/>
          <a:stretch>
            <a:fillRect/>
          </a:stretch>
        </p:blipFill>
        <p:spPr>
          <a:xfrm>
            <a:off x="4786827" y="795771"/>
            <a:ext cx="5822070" cy="2731869"/>
          </a:xfrm>
          <a:prstGeom prst="rect">
            <a:avLst/>
          </a:prstGeom>
        </p:spPr>
      </p:pic>
      <p:pic>
        <p:nvPicPr>
          <p:cNvPr id="9" name="Picture 8">
            <a:extLst>
              <a:ext uri="{FF2B5EF4-FFF2-40B4-BE49-F238E27FC236}">
                <a16:creationId xmlns:a16="http://schemas.microsoft.com/office/drawing/2014/main" id="{B02409DB-0AC9-D372-3A3A-CE1C4CE88841}"/>
              </a:ext>
            </a:extLst>
          </p:cNvPr>
          <p:cNvPicPr>
            <a:picLocks noChangeAspect="1"/>
          </p:cNvPicPr>
          <p:nvPr/>
        </p:nvPicPr>
        <p:blipFill>
          <a:blip r:embed="rId4"/>
          <a:stretch>
            <a:fillRect/>
          </a:stretch>
        </p:blipFill>
        <p:spPr>
          <a:xfrm>
            <a:off x="4833324" y="4306099"/>
            <a:ext cx="7237445" cy="2344480"/>
          </a:xfrm>
          <a:prstGeom prst="rect">
            <a:avLst/>
          </a:prstGeom>
        </p:spPr>
      </p:pic>
    </p:spTree>
    <p:extLst>
      <p:ext uri="{BB962C8B-B14F-4D97-AF65-F5344CB8AC3E}">
        <p14:creationId xmlns:p14="http://schemas.microsoft.com/office/powerpoint/2010/main" val="14094199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000" b="-7000"/>
          </a:stretch>
        </a:blipFill>
        <a:effectLst/>
      </p:bgPr>
    </p:bg>
    <p:spTree>
      <p:nvGrpSpPr>
        <p:cNvPr id="1" name="">
          <a:extLst>
            <a:ext uri="{FF2B5EF4-FFF2-40B4-BE49-F238E27FC236}">
              <a16:creationId xmlns:a16="http://schemas.microsoft.com/office/drawing/2014/main" id="{A460FACA-46E1-9EFA-9A8A-D88737C247E3}"/>
            </a:ext>
          </a:extLst>
        </p:cNvPr>
        <p:cNvGrpSpPr/>
        <p:nvPr/>
      </p:nvGrpSpPr>
      <p:grpSpPr>
        <a:xfrm>
          <a:off x="0" y="0"/>
          <a:ext cx="0" cy="0"/>
          <a:chOff x="0" y="0"/>
          <a:chExt cx="0" cy="0"/>
        </a:xfrm>
      </p:grpSpPr>
      <p:grpSp>
        <p:nvGrpSpPr>
          <p:cNvPr id="2" name="Group 1">
            <a:extLst>
              <a:ext uri="{FF2B5EF4-FFF2-40B4-BE49-F238E27FC236}">
                <a16:creationId xmlns:a16="http://schemas.microsoft.com/office/drawing/2014/main" id="{C7C7039E-C8A5-9B72-3783-61198D8F4DDF}"/>
              </a:ext>
            </a:extLst>
          </p:cNvPr>
          <p:cNvGrpSpPr/>
          <p:nvPr/>
        </p:nvGrpSpPr>
        <p:grpSpPr>
          <a:xfrm rot="10800000">
            <a:off x="-4556502" y="-1502781"/>
            <a:ext cx="9113004" cy="9427646"/>
            <a:chOff x="-4556502" y="-1087745"/>
            <a:chExt cx="9113004" cy="9427646"/>
          </a:xfrm>
        </p:grpSpPr>
        <p:sp useBgFill="1">
          <p:nvSpPr>
            <p:cNvPr id="12" name="Oval 11">
              <a:extLst>
                <a:ext uri="{FF2B5EF4-FFF2-40B4-BE49-F238E27FC236}">
                  <a16:creationId xmlns:a16="http://schemas.microsoft.com/office/drawing/2014/main" id="{920124F5-D00A-938A-F9F5-3BC4DF0339D9}"/>
                </a:ext>
              </a:extLst>
            </p:cNvPr>
            <p:cNvSpPr/>
            <p:nvPr/>
          </p:nvSpPr>
          <p:spPr>
            <a:xfrm>
              <a:off x="-4556502" y="-1087745"/>
              <a:ext cx="9113004" cy="9113004"/>
            </a:xfrm>
            <a:prstGeom prst="ellipse">
              <a:avLst/>
            </a:prstGeom>
            <a:noFill/>
            <a:ln>
              <a:solidFill>
                <a:schemeClr val="bg1"/>
              </a:solidFill>
            </a:ln>
            <a:effectLst>
              <a:outerShdw blurRad="50800" dist="38100" dir="2700000" sx="103000" sy="103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DB3EF118-36A6-FA8C-F3CE-79727C235B81}"/>
                </a:ext>
              </a:extLst>
            </p:cNvPr>
            <p:cNvCxnSpPr>
              <a:cxnSpLocks/>
            </p:cNvCxnSpPr>
            <p:nvPr/>
          </p:nvCxnSpPr>
          <p:spPr>
            <a:xfrm flipH="1">
              <a:off x="-4556502" y="3369387"/>
              <a:ext cx="9113004" cy="0"/>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sp>
          <p:nvSpPr>
            <p:cNvPr id="40" name="TextBox 39">
              <a:extLst>
                <a:ext uri="{FF2B5EF4-FFF2-40B4-BE49-F238E27FC236}">
                  <a16:creationId xmlns:a16="http://schemas.microsoft.com/office/drawing/2014/main" id="{B329DC5E-BD29-48B5-9496-D2CFB2A35563}"/>
                </a:ext>
              </a:extLst>
            </p:cNvPr>
            <p:cNvSpPr txBox="1"/>
            <p:nvPr/>
          </p:nvSpPr>
          <p:spPr>
            <a:xfrm rot="10800000">
              <a:off x="-4371757" y="2286604"/>
              <a:ext cx="2911374" cy="830997"/>
            </a:xfrm>
            <a:prstGeom prst="rect">
              <a:avLst/>
            </a:prstGeom>
            <a:noFill/>
          </p:spPr>
          <p:txBody>
            <a:bodyPr wrap="none" rtlCol="0">
              <a:spAutoFit/>
            </a:bodyPr>
            <a:lstStyle/>
            <a:p>
              <a:r>
                <a:rPr lang="en-US" sz="2400" b="1">
                  <a:solidFill>
                    <a:schemeClr val="bg1"/>
                  </a:solidFill>
                  <a:latin typeface="Bookman Old Style" panose="02050604050505020204" pitchFamily="18" charset="0"/>
                </a:rPr>
                <a:t>TECHNOLOGIES </a:t>
              </a:r>
            </a:p>
            <a:p>
              <a:r>
                <a:rPr lang="en-US" sz="2400" b="1">
                  <a:solidFill>
                    <a:schemeClr val="bg1"/>
                  </a:solidFill>
                  <a:latin typeface="Bookman Old Style" panose="02050604050505020204" pitchFamily="18" charset="0"/>
                </a:rPr>
                <a:t>I USED</a:t>
              </a:r>
            </a:p>
          </p:txBody>
        </p:sp>
        <p:cxnSp>
          <p:nvCxnSpPr>
            <p:cNvPr id="14" name="Straight Connector 13">
              <a:extLst>
                <a:ext uri="{FF2B5EF4-FFF2-40B4-BE49-F238E27FC236}">
                  <a16:creationId xmlns:a16="http://schemas.microsoft.com/office/drawing/2014/main" id="{7D88045B-806E-1AE6-3982-3CF0DA10CD98}"/>
                </a:ext>
              </a:extLst>
            </p:cNvPr>
            <p:cNvCxnSpPr>
              <a:stCxn id="12" idx="0"/>
              <a:endCxn id="12" idx="4"/>
            </p:cNvCxnSpPr>
            <p:nvPr/>
          </p:nvCxnSpPr>
          <p:spPr>
            <a:xfrm>
              <a:off x="0" y="-1087745"/>
              <a:ext cx="0" cy="9113004"/>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6132E83F-8D97-EFE9-2FE7-70E3EC3D4DE4}"/>
                </a:ext>
              </a:extLst>
            </p:cNvPr>
            <p:cNvCxnSpPr>
              <a:cxnSpLocks/>
              <a:endCxn id="12" idx="3"/>
            </p:cNvCxnSpPr>
            <p:nvPr/>
          </p:nvCxnSpPr>
          <p:spPr>
            <a:xfrm flipH="1">
              <a:off x="-3221933" y="184136"/>
              <a:ext cx="6334101" cy="6506554"/>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5F9A3C08-D116-80BF-7BAC-D181F50B2451}"/>
                </a:ext>
              </a:extLst>
            </p:cNvPr>
            <p:cNvCxnSpPr>
              <a:cxnSpLocks/>
              <a:stCxn id="12" idx="1"/>
              <a:endCxn id="12" idx="5"/>
            </p:cNvCxnSpPr>
            <p:nvPr/>
          </p:nvCxnSpPr>
          <p:spPr>
            <a:xfrm>
              <a:off x="-3221933" y="246824"/>
              <a:ext cx="6443866" cy="6443866"/>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sp>
          <p:nvSpPr>
            <p:cNvPr id="31" name="TextBox 30">
              <a:extLst>
                <a:ext uri="{FF2B5EF4-FFF2-40B4-BE49-F238E27FC236}">
                  <a16:creationId xmlns:a16="http://schemas.microsoft.com/office/drawing/2014/main" id="{529D2F20-8BA2-EDF0-87DB-1AA47C29D33C}"/>
                </a:ext>
              </a:extLst>
            </p:cNvPr>
            <p:cNvSpPr txBox="1"/>
            <p:nvPr/>
          </p:nvSpPr>
          <p:spPr>
            <a:xfrm>
              <a:off x="1270868" y="2317910"/>
              <a:ext cx="3175869" cy="523220"/>
            </a:xfrm>
            <a:prstGeom prst="rect">
              <a:avLst/>
            </a:prstGeom>
            <a:noFill/>
          </p:spPr>
          <p:txBody>
            <a:bodyPr wrap="none" rtlCol="0">
              <a:spAutoFit/>
            </a:bodyPr>
            <a:lstStyle/>
            <a:p>
              <a:r>
                <a:rPr lang="en-US" sz="2800" b="1">
                  <a:solidFill>
                    <a:schemeClr val="bg1"/>
                  </a:solidFill>
                  <a:latin typeface="Bookman Old Style" panose="02050604050505020204" pitchFamily="18" charset="0"/>
                </a:rPr>
                <a:t>INTRODUCTION</a:t>
              </a:r>
            </a:p>
          </p:txBody>
        </p:sp>
        <p:sp>
          <p:nvSpPr>
            <p:cNvPr id="34" name="TextBox 33">
              <a:extLst>
                <a:ext uri="{FF2B5EF4-FFF2-40B4-BE49-F238E27FC236}">
                  <a16:creationId xmlns:a16="http://schemas.microsoft.com/office/drawing/2014/main" id="{63B4978B-EC4E-03EE-D4AC-F0128549653A}"/>
                </a:ext>
              </a:extLst>
            </p:cNvPr>
            <p:cNvSpPr txBox="1"/>
            <p:nvPr/>
          </p:nvSpPr>
          <p:spPr>
            <a:xfrm rot="2762604">
              <a:off x="904401" y="5227932"/>
              <a:ext cx="5269831" cy="954107"/>
            </a:xfrm>
            <a:prstGeom prst="rect">
              <a:avLst/>
            </a:prstGeom>
            <a:noFill/>
            <a:effectLst>
              <a:outerShdw blurRad="50800" dist="38100" dir="2700000" algn="tl" rotWithShape="0">
                <a:prstClr val="black">
                  <a:alpha val="40000"/>
                </a:prstClr>
              </a:outerShdw>
            </a:effectLst>
          </p:spPr>
          <p:txBody>
            <a:bodyPr wrap="square">
              <a:spAutoFit/>
            </a:bodyPr>
            <a:lstStyle/>
            <a:p>
              <a:r>
                <a:rPr kumimoji="0" lang="en-US" sz="2800" b="1" i="0" u="none" strike="noStrike" kern="1200" cap="none" spc="0" normalizeH="0" baseline="0" noProof="0">
                  <a:ln>
                    <a:noFill/>
                  </a:ln>
                  <a:solidFill>
                    <a:prstClr val="white"/>
                  </a:solidFill>
                  <a:effectLst/>
                  <a:uLnTx/>
                  <a:uFillTx/>
                  <a:latin typeface="Bookman Old Style" panose="02050604050505020204" pitchFamily="18" charset="0"/>
                  <a:ea typeface="+mn-ea"/>
                  <a:cs typeface="+mn-cs"/>
                </a:rPr>
                <a:t>ABOUT ME &amp; </a:t>
              </a:r>
            </a:p>
            <a:p>
              <a:r>
                <a:rPr kumimoji="0" lang="en-US" sz="2800" b="1" i="0" u="none" strike="noStrike" kern="1200" cap="none" spc="0" normalizeH="0" baseline="0" noProof="0">
                  <a:ln>
                    <a:noFill/>
                  </a:ln>
                  <a:solidFill>
                    <a:prstClr val="white"/>
                  </a:solidFill>
                  <a:effectLst/>
                  <a:uLnTx/>
                  <a:uFillTx/>
                  <a:latin typeface="Bookman Old Style" panose="02050604050505020204" pitchFamily="18" charset="0"/>
                  <a:ea typeface="+mn-ea"/>
                  <a:cs typeface="+mn-cs"/>
                </a:rPr>
                <a:t>MY PROJECT</a:t>
              </a:r>
              <a:endParaRPr lang="en-US"/>
            </a:p>
          </p:txBody>
        </p:sp>
        <p:sp>
          <p:nvSpPr>
            <p:cNvPr id="35" name="TextBox 34">
              <a:extLst>
                <a:ext uri="{FF2B5EF4-FFF2-40B4-BE49-F238E27FC236}">
                  <a16:creationId xmlns:a16="http://schemas.microsoft.com/office/drawing/2014/main" id="{E58836ED-ACB9-51A3-B515-07B9872918EE}"/>
                </a:ext>
              </a:extLst>
            </p:cNvPr>
            <p:cNvSpPr txBox="1"/>
            <p:nvPr/>
          </p:nvSpPr>
          <p:spPr>
            <a:xfrm rot="5400000">
              <a:off x="-517648" y="6024220"/>
              <a:ext cx="2922595" cy="954107"/>
            </a:xfrm>
            <a:prstGeom prst="rect">
              <a:avLst/>
            </a:prstGeom>
            <a:noFill/>
          </p:spPr>
          <p:txBody>
            <a:bodyPr wrap="none" rtlCol="0">
              <a:spAutoFit/>
            </a:bodyPr>
            <a:lstStyle/>
            <a:p>
              <a:r>
                <a:rPr lang="en-US" sz="2800" b="1">
                  <a:solidFill>
                    <a:schemeClr val="bg1"/>
                  </a:solidFill>
                  <a:latin typeface="Bookman Old Style" panose="02050604050505020204" pitchFamily="18" charset="0"/>
                </a:rPr>
                <a:t>WHY I CHOSE </a:t>
              </a:r>
            </a:p>
            <a:p>
              <a:r>
                <a:rPr lang="en-US" sz="2800" b="1">
                  <a:solidFill>
                    <a:schemeClr val="bg1"/>
                  </a:solidFill>
                  <a:latin typeface="Bookman Old Style" panose="02050604050505020204" pitchFamily="18" charset="0"/>
                </a:rPr>
                <a:t>THIS TOPIC</a:t>
              </a:r>
            </a:p>
          </p:txBody>
        </p:sp>
        <p:sp>
          <p:nvSpPr>
            <p:cNvPr id="36" name="TextBox 35">
              <a:extLst>
                <a:ext uri="{FF2B5EF4-FFF2-40B4-BE49-F238E27FC236}">
                  <a16:creationId xmlns:a16="http://schemas.microsoft.com/office/drawing/2014/main" id="{18BA22E9-A369-EC75-7723-5EEE30BF97F9}"/>
                </a:ext>
              </a:extLst>
            </p:cNvPr>
            <p:cNvSpPr txBox="1"/>
            <p:nvPr/>
          </p:nvSpPr>
          <p:spPr>
            <a:xfrm rot="7996669">
              <a:off x="-3228587" y="5508155"/>
              <a:ext cx="3310522" cy="954107"/>
            </a:xfrm>
            <a:prstGeom prst="rect">
              <a:avLst/>
            </a:prstGeom>
            <a:noFill/>
            <a:effectLst>
              <a:outerShdw blurRad="50800" dist="38100" dir="2700000" algn="tl" rotWithShape="0">
                <a:prstClr val="black">
                  <a:alpha val="67000"/>
                </a:prstClr>
              </a:outerShdw>
            </a:effectLst>
          </p:spPr>
          <p:txBody>
            <a:bodyPr wrap="none" rtlCol="0">
              <a:spAutoFit/>
            </a:bodyPr>
            <a:lstStyle/>
            <a:p>
              <a:r>
                <a:rPr lang="en-US" sz="2800" b="1">
                  <a:solidFill>
                    <a:schemeClr val="bg1"/>
                  </a:solidFill>
                  <a:latin typeface="Bookman Old Style" panose="02050604050505020204" pitchFamily="18" charset="0"/>
                </a:rPr>
                <a:t>WIREGUARD VS </a:t>
              </a:r>
            </a:p>
            <a:p>
              <a:r>
                <a:rPr lang="en-US" sz="2800" b="1">
                  <a:solidFill>
                    <a:schemeClr val="bg1"/>
                  </a:solidFill>
                  <a:latin typeface="Bookman Old Style" panose="02050604050505020204" pitchFamily="18" charset="0"/>
                </a:rPr>
                <a:t>OPENVPN</a:t>
              </a:r>
            </a:p>
          </p:txBody>
        </p:sp>
        <p:sp>
          <p:nvSpPr>
            <p:cNvPr id="39" name="TextBox 38">
              <a:extLst>
                <a:ext uri="{FF2B5EF4-FFF2-40B4-BE49-F238E27FC236}">
                  <a16:creationId xmlns:a16="http://schemas.microsoft.com/office/drawing/2014/main" id="{2611B352-1FCF-665E-2456-357F75791EC7}"/>
                </a:ext>
              </a:extLst>
            </p:cNvPr>
            <p:cNvSpPr txBox="1"/>
            <p:nvPr/>
          </p:nvSpPr>
          <p:spPr>
            <a:xfrm rot="10800000">
              <a:off x="-3640886" y="4190151"/>
              <a:ext cx="1773242" cy="523220"/>
            </a:xfrm>
            <a:prstGeom prst="rect">
              <a:avLst/>
            </a:prstGeom>
            <a:noFill/>
          </p:spPr>
          <p:txBody>
            <a:bodyPr wrap="none" rtlCol="0">
              <a:spAutoFit/>
            </a:bodyPr>
            <a:lstStyle/>
            <a:p>
              <a:r>
                <a:rPr lang="en-US" sz="2800" b="1">
                  <a:solidFill>
                    <a:schemeClr val="bg1"/>
                  </a:solidFill>
                  <a:latin typeface="Bookman Old Style" panose="02050604050505020204" pitchFamily="18" charset="0"/>
                </a:rPr>
                <a:t>GRAPHS</a:t>
              </a:r>
            </a:p>
          </p:txBody>
        </p:sp>
        <p:sp>
          <p:nvSpPr>
            <p:cNvPr id="41" name="TextBox 40">
              <a:extLst>
                <a:ext uri="{FF2B5EF4-FFF2-40B4-BE49-F238E27FC236}">
                  <a16:creationId xmlns:a16="http://schemas.microsoft.com/office/drawing/2014/main" id="{6DA4E111-A859-5B91-A6BD-FD8B37F154AB}"/>
                </a:ext>
              </a:extLst>
            </p:cNvPr>
            <p:cNvSpPr txBox="1"/>
            <p:nvPr/>
          </p:nvSpPr>
          <p:spPr>
            <a:xfrm rot="16200000">
              <a:off x="-2082586" y="481720"/>
              <a:ext cx="2699778" cy="523220"/>
            </a:xfrm>
            <a:prstGeom prst="rect">
              <a:avLst/>
            </a:prstGeom>
            <a:noFill/>
          </p:spPr>
          <p:txBody>
            <a:bodyPr wrap="none" rtlCol="0">
              <a:spAutoFit/>
            </a:bodyPr>
            <a:lstStyle/>
            <a:p>
              <a:r>
                <a:rPr lang="en-US" sz="2800" b="1">
                  <a:solidFill>
                    <a:schemeClr val="bg1"/>
                  </a:solidFill>
                  <a:latin typeface="Bookman Old Style" panose="02050604050505020204" pitchFamily="18" charset="0"/>
                </a:rPr>
                <a:t>CONCLUSION</a:t>
              </a:r>
            </a:p>
          </p:txBody>
        </p:sp>
      </p:grpSp>
      <p:sp useBgFill="1">
        <p:nvSpPr>
          <p:cNvPr id="43" name="Oval 42">
            <a:extLst>
              <a:ext uri="{FF2B5EF4-FFF2-40B4-BE49-F238E27FC236}">
                <a16:creationId xmlns:a16="http://schemas.microsoft.com/office/drawing/2014/main" id="{0932CC38-2FB9-621A-4F1A-6A5543F9FDEE}"/>
              </a:ext>
            </a:extLst>
          </p:cNvPr>
          <p:cNvSpPr/>
          <p:nvPr/>
        </p:nvSpPr>
        <p:spPr>
          <a:xfrm>
            <a:off x="-1287078" y="2110578"/>
            <a:ext cx="2574155" cy="2574155"/>
          </a:xfrm>
          <a:prstGeom prst="ellipse">
            <a:avLst/>
          </a:prstGeom>
          <a:ln>
            <a:noFill/>
          </a:ln>
          <a:effectLst>
            <a:outerShdw blurRad="50800" dist="38100" dir="2700000" sx="103000" sy="103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5F3C703A-14BD-05A3-CC7E-33DAB7A85154}"/>
              </a:ext>
            </a:extLst>
          </p:cNvPr>
          <p:cNvSpPr txBox="1"/>
          <p:nvPr/>
        </p:nvSpPr>
        <p:spPr>
          <a:xfrm>
            <a:off x="4913399" y="1343772"/>
            <a:ext cx="6443868" cy="5673348"/>
          </a:xfrm>
          <a:prstGeom prst="rect">
            <a:avLst/>
          </a:prstGeom>
          <a:noFill/>
          <a:effectLst>
            <a:outerShdw blurRad="50800" dist="38100" dir="2700000" algn="tl" rotWithShape="0">
              <a:prstClr val="black">
                <a:alpha val="72442"/>
              </a:prstClr>
            </a:outerShdw>
          </a:effectLst>
        </p:spPr>
        <p:txBody>
          <a:bodyPr wrap="square">
            <a:spAutoFit/>
          </a:bodyPr>
          <a:lstStyle/>
          <a:p>
            <a:pPr algn="ctr"/>
            <a:r>
              <a:rPr kumimoji="0" lang="en-GB" sz="4000" b="1" i="0" u="none" strike="noStrike" kern="1200" cap="none" spc="0" normalizeH="0" baseline="30000" noProof="0" dirty="0">
                <a:ln>
                  <a:noFill/>
                </a:ln>
                <a:solidFill>
                  <a:prstClr val="white"/>
                </a:solidFill>
                <a:effectLst/>
                <a:uLnTx/>
                <a:uFillTx/>
                <a:latin typeface="Bookman Old Style" panose="02050604050505020204" pitchFamily="18" charset="0"/>
                <a:ea typeface="+mn-ea"/>
                <a:cs typeface="+mn-cs"/>
              </a:rPr>
              <a:t>Technologies I used </a:t>
            </a:r>
            <a:br>
              <a:rPr kumimoji="0" lang="en-GB" sz="4000" b="1" i="0" u="none" strike="noStrike" kern="1200" cap="none" spc="0" normalizeH="0" baseline="30000" noProof="0" dirty="0">
                <a:ln>
                  <a:noFill/>
                </a:ln>
                <a:solidFill>
                  <a:prstClr val="white"/>
                </a:solidFill>
                <a:effectLst/>
                <a:uLnTx/>
                <a:uFillTx/>
                <a:latin typeface="Bookman Old Style" panose="02050604050505020204" pitchFamily="18" charset="0"/>
                <a:ea typeface="+mn-ea"/>
                <a:cs typeface="+mn-cs"/>
              </a:rPr>
            </a:br>
            <a:r>
              <a:rPr kumimoji="0" lang="en-GB" sz="3600" b="0" i="0" u="none" strike="noStrike" kern="1200" cap="none" spc="0" normalizeH="0" baseline="30000" noProof="0" dirty="0">
                <a:ln>
                  <a:noFill/>
                </a:ln>
                <a:solidFill>
                  <a:prstClr val="white"/>
                </a:solidFill>
                <a:effectLst/>
                <a:uLnTx/>
                <a:uFillTx/>
                <a:latin typeface="Bookman Old Style" panose="02050604050505020204" pitchFamily="18" charset="0"/>
                <a:ea typeface="+mn-ea"/>
                <a:cs typeface="+mn-cs"/>
              </a:rPr>
              <a:t>API’s : I will be using a speed tester API (SpeedTester.net) This will allow users to click the “Test speed” button which triggers the JavaScript function, and from there the function sends a request to the API to begin the test, which </a:t>
            </a:r>
            <a:r>
              <a:rPr lang="en-GB" sz="3600" baseline="30000" dirty="0">
                <a:solidFill>
                  <a:prstClr val="white"/>
                </a:solidFill>
                <a:latin typeface="Bookman Old Style" panose="02050604050505020204" pitchFamily="18" charset="0"/>
              </a:rPr>
              <a:t>the results will then display on the screen.</a:t>
            </a:r>
            <a:br>
              <a:rPr kumimoji="0" lang="en-GB" sz="3600" b="0" i="0" u="none" strike="noStrike" kern="1200" cap="none" spc="0" normalizeH="0" baseline="30000" noProof="0" dirty="0">
                <a:ln>
                  <a:noFill/>
                </a:ln>
                <a:solidFill>
                  <a:prstClr val="white"/>
                </a:solidFill>
                <a:effectLst/>
                <a:uLnTx/>
                <a:uFillTx/>
                <a:latin typeface="Bookman Old Style" panose="02050604050505020204" pitchFamily="18" charset="0"/>
                <a:ea typeface="+mn-ea"/>
                <a:cs typeface="+mn-cs"/>
              </a:rPr>
            </a:br>
            <a:br>
              <a:rPr kumimoji="0" lang="en-GB" sz="3600" b="0" i="0" u="none" strike="noStrike" kern="1200" cap="none" spc="0" normalizeH="0" baseline="30000" noProof="0" dirty="0">
                <a:ln>
                  <a:noFill/>
                </a:ln>
                <a:solidFill>
                  <a:prstClr val="white"/>
                </a:solidFill>
                <a:effectLst/>
                <a:uLnTx/>
                <a:uFillTx/>
                <a:latin typeface="Bookman Old Style" panose="02050604050505020204" pitchFamily="18" charset="0"/>
                <a:ea typeface="+mn-ea"/>
                <a:cs typeface="+mn-cs"/>
              </a:rPr>
            </a:br>
            <a:r>
              <a:rPr kumimoji="0" lang="en-GB" sz="3600" b="0" i="0" u="none" strike="noStrike" kern="1200" cap="none" spc="0" normalizeH="0" baseline="30000" noProof="0" dirty="0">
                <a:ln>
                  <a:noFill/>
                </a:ln>
                <a:solidFill>
                  <a:prstClr val="white"/>
                </a:solidFill>
                <a:effectLst/>
                <a:uLnTx/>
                <a:uFillTx/>
                <a:latin typeface="Bookman Old Style" panose="02050604050505020204" pitchFamily="18" charset="0"/>
                <a:ea typeface="+mn-ea"/>
                <a:cs typeface="+mn-cs"/>
              </a:rPr>
              <a:t>Cloud servers: I am using different cloud servers test both OpenVPN and </a:t>
            </a:r>
            <a:r>
              <a:rPr kumimoji="0" lang="en-GB" sz="3600" b="0" i="0" u="none" strike="noStrike" kern="1200" cap="none" spc="0" normalizeH="0" baseline="30000" noProof="0" dirty="0" err="1">
                <a:ln>
                  <a:noFill/>
                </a:ln>
                <a:solidFill>
                  <a:prstClr val="white"/>
                </a:solidFill>
                <a:effectLst/>
                <a:uLnTx/>
                <a:uFillTx/>
                <a:latin typeface="Bookman Old Style" panose="02050604050505020204" pitchFamily="18" charset="0"/>
                <a:ea typeface="+mn-ea"/>
                <a:cs typeface="+mn-cs"/>
              </a:rPr>
              <a:t>WireGuard</a:t>
            </a:r>
            <a:r>
              <a:rPr kumimoji="0" lang="en-GB" sz="3600" b="0" i="0" u="none" strike="noStrike" kern="1200" cap="none" spc="0" normalizeH="0" baseline="30000" noProof="0" dirty="0">
                <a:ln>
                  <a:noFill/>
                </a:ln>
                <a:solidFill>
                  <a:prstClr val="white"/>
                </a:solidFill>
                <a:effectLst/>
                <a:uLnTx/>
                <a:uFillTx/>
                <a:latin typeface="Bookman Old Style" panose="02050604050505020204" pitchFamily="18" charset="0"/>
                <a:ea typeface="+mn-ea"/>
                <a:cs typeface="+mn-cs"/>
              </a:rPr>
              <a:t> on like AWS for example.</a:t>
            </a:r>
            <a:endParaRPr kumimoji="0" lang="en-US" sz="3600" b="0" i="0" u="none" strike="noStrike" kern="1200" cap="none" spc="0" normalizeH="0" baseline="30000" noProof="0" dirty="0">
              <a:ln>
                <a:noFill/>
              </a:ln>
              <a:solidFill>
                <a:prstClr val="white"/>
              </a:solidFill>
              <a:effectLst/>
              <a:uLnTx/>
              <a:uFillTx/>
              <a:latin typeface="Bookman Old Style" panose="02050604050505020204" pitchFamily="18" charset="0"/>
              <a:ea typeface="+mn-ea"/>
              <a:cs typeface="+mn-cs"/>
            </a:endParaRPr>
          </a:p>
          <a:p>
            <a:pPr algn="ctr"/>
            <a:r>
              <a:rPr kumimoji="0" lang="en-US" sz="3600" b="0" i="0" u="none" strike="noStrike" kern="1200" cap="none" spc="0" normalizeH="0" baseline="30000" noProof="0" dirty="0">
                <a:ln>
                  <a:noFill/>
                </a:ln>
                <a:solidFill>
                  <a:prstClr val="white"/>
                </a:solidFill>
                <a:effectLst/>
                <a:uLnTx/>
                <a:uFillTx/>
                <a:latin typeface="Bookman Old Style" panose="02050604050505020204" pitchFamily="18" charset="0"/>
                <a:ea typeface="+mn-ea"/>
                <a:cs typeface="+mn-cs"/>
              </a:rPr>
              <a:t>La</a:t>
            </a:r>
            <a:r>
              <a:rPr lang="en-US" sz="3600" baseline="30000" dirty="0" err="1">
                <a:solidFill>
                  <a:prstClr val="white"/>
                </a:solidFill>
                <a:latin typeface="Bookman Old Style" panose="02050604050505020204" pitchFamily="18" charset="0"/>
              </a:rPr>
              <a:t>nguages</a:t>
            </a:r>
            <a:r>
              <a:rPr lang="en-US" sz="3600" baseline="30000" dirty="0">
                <a:solidFill>
                  <a:prstClr val="white"/>
                </a:solidFill>
                <a:latin typeface="Bookman Old Style" panose="02050604050505020204" pitchFamily="18" charset="0"/>
              </a:rPr>
              <a:t>:</a:t>
            </a:r>
            <a:r>
              <a:rPr lang="en-GB" sz="3600" baseline="30000" dirty="0">
                <a:solidFill>
                  <a:prstClr val="white"/>
                </a:solidFill>
                <a:latin typeface="Bookman Old Style" panose="02050604050505020204" pitchFamily="18" charset="0"/>
              </a:rPr>
              <a:t>  and I will be using html CSS and </a:t>
            </a:r>
            <a:r>
              <a:rPr lang="en-GB" sz="3600" baseline="30000" dirty="0" err="1">
                <a:solidFill>
                  <a:prstClr val="white"/>
                </a:solidFill>
                <a:latin typeface="Bookman Old Style" panose="02050604050505020204" pitchFamily="18" charset="0"/>
              </a:rPr>
              <a:t>Javacript</a:t>
            </a:r>
            <a:r>
              <a:rPr lang="en-GB" sz="3600" baseline="30000" dirty="0">
                <a:solidFill>
                  <a:prstClr val="white"/>
                </a:solidFill>
                <a:latin typeface="Bookman Old Style" panose="02050604050505020204" pitchFamily="18" charset="0"/>
              </a:rPr>
              <a:t> to design the web application</a:t>
            </a:r>
            <a:endParaRPr lang="en-US" sz="3600" baseline="30000" dirty="0">
              <a:solidFill>
                <a:prstClr val="white"/>
              </a:solidFill>
              <a:latin typeface="Bookman Old Style" panose="02050604050505020204" pitchFamily="18" charset="0"/>
            </a:endParaRPr>
          </a:p>
        </p:txBody>
      </p:sp>
    </p:spTree>
    <p:extLst>
      <p:ext uri="{BB962C8B-B14F-4D97-AF65-F5344CB8AC3E}">
        <p14:creationId xmlns:p14="http://schemas.microsoft.com/office/powerpoint/2010/main" val="41610721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7000" b="-7000"/>
          </a:stretch>
        </a:blipFill>
        <a:effectLst/>
      </p:bgPr>
    </p:bg>
    <p:spTree>
      <p:nvGrpSpPr>
        <p:cNvPr id="1" name="">
          <a:extLst>
            <a:ext uri="{FF2B5EF4-FFF2-40B4-BE49-F238E27FC236}">
              <a16:creationId xmlns:a16="http://schemas.microsoft.com/office/drawing/2014/main" id="{5AD45307-E821-BADD-9526-98617FAF57A6}"/>
            </a:ext>
          </a:extLst>
        </p:cNvPr>
        <p:cNvGrpSpPr/>
        <p:nvPr/>
      </p:nvGrpSpPr>
      <p:grpSpPr>
        <a:xfrm>
          <a:off x="0" y="0"/>
          <a:ext cx="0" cy="0"/>
          <a:chOff x="0" y="0"/>
          <a:chExt cx="0" cy="0"/>
        </a:xfrm>
      </p:grpSpPr>
      <p:pic>
        <p:nvPicPr>
          <p:cNvPr id="4" name="Video 3" title="Question mark speech bubbles">
            <a:hlinkClick r:id="" action="ppaction://media"/>
            <a:extLst>
              <a:ext uri="{FF2B5EF4-FFF2-40B4-BE49-F238E27FC236}">
                <a16:creationId xmlns:a16="http://schemas.microsoft.com/office/drawing/2014/main" id="{E053F87B-C4F3-0F96-35D4-8394132C5F2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767" y="2645"/>
            <a:ext cx="12192000" cy="6858000"/>
          </a:xfrm>
          <a:prstGeom prst="rect">
            <a:avLst/>
          </a:prstGeom>
        </p:spPr>
      </p:pic>
      <p:grpSp>
        <p:nvGrpSpPr>
          <p:cNvPr id="2" name="Group 1">
            <a:extLst>
              <a:ext uri="{FF2B5EF4-FFF2-40B4-BE49-F238E27FC236}">
                <a16:creationId xmlns:a16="http://schemas.microsoft.com/office/drawing/2014/main" id="{63A58E20-C868-383C-E51F-97E69724365B}"/>
              </a:ext>
            </a:extLst>
          </p:cNvPr>
          <p:cNvGrpSpPr/>
          <p:nvPr/>
        </p:nvGrpSpPr>
        <p:grpSpPr>
          <a:xfrm rot="8133711">
            <a:off x="-4724454" y="-1465457"/>
            <a:ext cx="9113004" cy="9427646"/>
            <a:chOff x="-4556502" y="-1087745"/>
            <a:chExt cx="9113004" cy="9427646"/>
          </a:xfrm>
        </p:grpSpPr>
        <p:sp useBgFill="1">
          <p:nvSpPr>
            <p:cNvPr id="12" name="Oval 11">
              <a:extLst>
                <a:ext uri="{FF2B5EF4-FFF2-40B4-BE49-F238E27FC236}">
                  <a16:creationId xmlns:a16="http://schemas.microsoft.com/office/drawing/2014/main" id="{79081C4C-2A0B-7DFB-54FF-10784319C144}"/>
                </a:ext>
              </a:extLst>
            </p:cNvPr>
            <p:cNvSpPr/>
            <p:nvPr/>
          </p:nvSpPr>
          <p:spPr>
            <a:xfrm>
              <a:off x="-4556502" y="-1087745"/>
              <a:ext cx="9113004" cy="9113004"/>
            </a:xfrm>
            <a:prstGeom prst="ellipse">
              <a:avLst/>
            </a:prstGeom>
            <a:noFill/>
            <a:ln>
              <a:solidFill>
                <a:schemeClr val="bg1"/>
              </a:solidFill>
            </a:ln>
            <a:effectLst>
              <a:outerShdw blurRad="50800" dist="38100" dir="2700000" sx="103000" sy="103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42427287-9E02-8B3E-F574-3F86E6803EB1}"/>
                </a:ext>
              </a:extLst>
            </p:cNvPr>
            <p:cNvCxnSpPr>
              <a:cxnSpLocks/>
            </p:cNvCxnSpPr>
            <p:nvPr/>
          </p:nvCxnSpPr>
          <p:spPr>
            <a:xfrm flipH="1">
              <a:off x="-4556502" y="3369387"/>
              <a:ext cx="9113004" cy="0"/>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sp>
          <p:nvSpPr>
            <p:cNvPr id="40" name="TextBox 39">
              <a:extLst>
                <a:ext uri="{FF2B5EF4-FFF2-40B4-BE49-F238E27FC236}">
                  <a16:creationId xmlns:a16="http://schemas.microsoft.com/office/drawing/2014/main" id="{D9671FBF-C101-F00F-1172-66FFEF5E3563}"/>
                </a:ext>
              </a:extLst>
            </p:cNvPr>
            <p:cNvSpPr txBox="1"/>
            <p:nvPr/>
          </p:nvSpPr>
          <p:spPr>
            <a:xfrm rot="10800000">
              <a:off x="-4371757" y="2286604"/>
              <a:ext cx="2911374" cy="830997"/>
            </a:xfrm>
            <a:prstGeom prst="rect">
              <a:avLst/>
            </a:prstGeom>
            <a:noFill/>
          </p:spPr>
          <p:txBody>
            <a:bodyPr wrap="none" rtlCol="0">
              <a:spAutoFit/>
            </a:bodyPr>
            <a:lstStyle/>
            <a:p>
              <a:r>
                <a:rPr lang="en-US" sz="2400" b="1">
                  <a:solidFill>
                    <a:schemeClr val="bg1"/>
                  </a:solidFill>
                  <a:latin typeface="Bookman Old Style" panose="02050604050505020204" pitchFamily="18" charset="0"/>
                </a:rPr>
                <a:t>TECHNOLOGIES </a:t>
              </a:r>
            </a:p>
            <a:p>
              <a:r>
                <a:rPr lang="en-US" sz="2400" b="1">
                  <a:solidFill>
                    <a:schemeClr val="bg1"/>
                  </a:solidFill>
                  <a:latin typeface="Bookman Old Style" panose="02050604050505020204" pitchFamily="18" charset="0"/>
                </a:rPr>
                <a:t>I USED</a:t>
              </a:r>
            </a:p>
          </p:txBody>
        </p:sp>
        <p:cxnSp>
          <p:nvCxnSpPr>
            <p:cNvPr id="14" name="Straight Connector 13">
              <a:extLst>
                <a:ext uri="{FF2B5EF4-FFF2-40B4-BE49-F238E27FC236}">
                  <a16:creationId xmlns:a16="http://schemas.microsoft.com/office/drawing/2014/main" id="{06EE6DD1-CAE5-6DEF-8962-EB572DD3465B}"/>
                </a:ext>
              </a:extLst>
            </p:cNvPr>
            <p:cNvCxnSpPr>
              <a:stCxn id="12" idx="0"/>
              <a:endCxn id="12" idx="4"/>
            </p:cNvCxnSpPr>
            <p:nvPr/>
          </p:nvCxnSpPr>
          <p:spPr>
            <a:xfrm>
              <a:off x="0" y="-1087745"/>
              <a:ext cx="0" cy="9113004"/>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8EC84295-8DAC-C956-484F-E0616FCFDED7}"/>
                </a:ext>
              </a:extLst>
            </p:cNvPr>
            <p:cNvCxnSpPr>
              <a:cxnSpLocks/>
              <a:endCxn id="12" idx="3"/>
            </p:cNvCxnSpPr>
            <p:nvPr/>
          </p:nvCxnSpPr>
          <p:spPr>
            <a:xfrm flipH="1">
              <a:off x="-3221933" y="184136"/>
              <a:ext cx="6334101" cy="6506554"/>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C0CA37C7-3D1E-22CD-1C8F-1C9E3B8C9261}"/>
                </a:ext>
              </a:extLst>
            </p:cNvPr>
            <p:cNvCxnSpPr>
              <a:cxnSpLocks/>
              <a:stCxn id="12" idx="1"/>
              <a:endCxn id="12" idx="5"/>
            </p:cNvCxnSpPr>
            <p:nvPr/>
          </p:nvCxnSpPr>
          <p:spPr>
            <a:xfrm>
              <a:off x="-3221933" y="246824"/>
              <a:ext cx="6443866" cy="6443866"/>
            </a:xfrm>
            <a:prstGeom prst="line">
              <a:avLst/>
            </a:prstGeom>
            <a:noFill/>
            <a:ln>
              <a:solidFill>
                <a:schemeClr val="bg1"/>
              </a:solidFill>
            </a:ln>
          </p:spPr>
          <p:style>
            <a:lnRef idx="2">
              <a:schemeClr val="accent1"/>
            </a:lnRef>
            <a:fillRef idx="0">
              <a:schemeClr val="accent1"/>
            </a:fillRef>
            <a:effectRef idx="1">
              <a:schemeClr val="accent1"/>
            </a:effectRef>
            <a:fontRef idx="minor">
              <a:schemeClr val="tx1"/>
            </a:fontRef>
          </p:style>
        </p:cxnSp>
        <p:sp>
          <p:nvSpPr>
            <p:cNvPr id="31" name="TextBox 30">
              <a:extLst>
                <a:ext uri="{FF2B5EF4-FFF2-40B4-BE49-F238E27FC236}">
                  <a16:creationId xmlns:a16="http://schemas.microsoft.com/office/drawing/2014/main" id="{8F84AC44-840B-2718-B3B1-40D2C29A17E5}"/>
                </a:ext>
              </a:extLst>
            </p:cNvPr>
            <p:cNvSpPr txBox="1"/>
            <p:nvPr/>
          </p:nvSpPr>
          <p:spPr>
            <a:xfrm>
              <a:off x="1270868" y="2317910"/>
              <a:ext cx="3175869" cy="523220"/>
            </a:xfrm>
            <a:prstGeom prst="rect">
              <a:avLst/>
            </a:prstGeom>
            <a:noFill/>
          </p:spPr>
          <p:txBody>
            <a:bodyPr wrap="none" rtlCol="0">
              <a:spAutoFit/>
            </a:bodyPr>
            <a:lstStyle/>
            <a:p>
              <a:r>
                <a:rPr lang="en-US" sz="2800" b="1">
                  <a:solidFill>
                    <a:schemeClr val="bg1"/>
                  </a:solidFill>
                  <a:latin typeface="Bookman Old Style" panose="02050604050505020204" pitchFamily="18" charset="0"/>
                </a:rPr>
                <a:t>INTRODUCTION</a:t>
              </a:r>
            </a:p>
          </p:txBody>
        </p:sp>
        <p:sp>
          <p:nvSpPr>
            <p:cNvPr id="34" name="TextBox 33">
              <a:extLst>
                <a:ext uri="{FF2B5EF4-FFF2-40B4-BE49-F238E27FC236}">
                  <a16:creationId xmlns:a16="http://schemas.microsoft.com/office/drawing/2014/main" id="{5C168F1B-AF47-8B46-2999-706E9FDD0C48}"/>
                </a:ext>
              </a:extLst>
            </p:cNvPr>
            <p:cNvSpPr txBox="1"/>
            <p:nvPr/>
          </p:nvSpPr>
          <p:spPr>
            <a:xfrm rot="2762604">
              <a:off x="904401" y="5227932"/>
              <a:ext cx="5269831" cy="954107"/>
            </a:xfrm>
            <a:prstGeom prst="rect">
              <a:avLst/>
            </a:prstGeom>
            <a:noFill/>
            <a:effectLst>
              <a:outerShdw blurRad="50800" dist="38100" dir="2700000" algn="tl" rotWithShape="0">
                <a:prstClr val="black">
                  <a:alpha val="40000"/>
                </a:prstClr>
              </a:outerShdw>
            </a:effectLst>
          </p:spPr>
          <p:txBody>
            <a:bodyPr wrap="square">
              <a:spAutoFit/>
            </a:bodyPr>
            <a:lstStyle/>
            <a:p>
              <a:r>
                <a:rPr kumimoji="0" lang="en-US" sz="2800" b="1" i="0" u="none" strike="noStrike" kern="1200" cap="none" spc="0" normalizeH="0" baseline="0" noProof="0">
                  <a:ln>
                    <a:noFill/>
                  </a:ln>
                  <a:solidFill>
                    <a:prstClr val="white"/>
                  </a:solidFill>
                  <a:effectLst/>
                  <a:uLnTx/>
                  <a:uFillTx/>
                  <a:latin typeface="Bookman Old Style" panose="02050604050505020204" pitchFamily="18" charset="0"/>
                  <a:ea typeface="+mn-ea"/>
                  <a:cs typeface="+mn-cs"/>
                </a:rPr>
                <a:t>ABOUT ME &amp; </a:t>
              </a:r>
            </a:p>
            <a:p>
              <a:r>
                <a:rPr kumimoji="0" lang="en-US" sz="2800" b="1" i="0" u="none" strike="noStrike" kern="1200" cap="none" spc="0" normalizeH="0" baseline="0" noProof="0">
                  <a:ln>
                    <a:noFill/>
                  </a:ln>
                  <a:solidFill>
                    <a:prstClr val="white"/>
                  </a:solidFill>
                  <a:effectLst/>
                  <a:uLnTx/>
                  <a:uFillTx/>
                  <a:latin typeface="Bookman Old Style" panose="02050604050505020204" pitchFamily="18" charset="0"/>
                  <a:ea typeface="+mn-ea"/>
                  <a:cs typeface="+mn-cs"/>
                </a:rPr>
                <a:t>MY PROJECT</a:t>
              </a:r>
              <a:endParaRPr lang="en-US"/>
            </a:p>
          </p:txBody>
        </p:sp>
        <p:sp>
          <p:nvSpPr>
            <p:cNvPr id="35" name="TextBox 34">
              <a:extLst>
                <a:ext uri="{FF2B5EF4-FFF2-40B4-BE49-F238E27FC236}">
                  <a16:creationId xmlns:a16="http://schemas.microsoft.com/office/drawing/2014/main" id="{97685EEB-512A-9362-A1B1-3249BBEB1A36}"/>
                </a:ext>
              </a:extLst>
            </p:cNvPr>
            <p:cNvSpPr txBox="1"/>
            <p:nvPr/>
          </p:nvSpPr>
          <p:spPr>
            <a:xfrm rot="5400000">
              <a:off x="-517648" y="6024220"/>
              <a:ext cx="2922595" cy="954107"/>
            </a:xfrm>
            <a:prstGeom prst="rect">
              <a:avLst/>
            </a:prstGeom>
            <a:noFill/>
          </p:spPr>
          <p:txBody>
            <a:bodyPr wrap="none" rtlCol="0">
              <a:spAutoFit/>
            </a:bodyPr>
            <a:lstStyle/>
            <a:p>
              <a:r>
                <a:rPr lang="en-US" sz="2800" b="1">
                  <a:solidFill>
                    <a:schemeClr val="bg1"/>
                  </a:solidFill>
                  <a:latin typeface="Bookman Old Style" panose="02050604050505020204" pitchFamily="18" charset="0"/>
                </a:rPr>
                <a:t>WHY I CHOSE </a:t>
              </a:r>
            </a:p>
            <a:p>
              <a:r>
                <a:rPr lang="en-US" sz="2800" b="1">
                  <a:solidFill>
                    <a:schemeClr val="bg1"/>
                  </a:solidFill>
                  <a:latin typeface="Bookman Old Style" panose="02050604050505020204" pitchFamily="18" charset="0"/>
                </a:rPr>
                <a:t>THIS TOPIC</a:t>
              </a:r>
            </a:p>
          </p:txBody>
        </p:sp>
        <p:sp>
          <p:nvSpPr>
            <p:cNvPr id="36" name="TextBox 35">
              <a:extLst>
                <a:ext uri="{FF2B5EF4-FFF2-40B4-BE49-F238E27FC236}">
                  <a16:creationId xmlns:a16="http://schemas.microsoft.com/office/drawing/2014/main" id="{D22A3632-792A-E0B0-0A16-BE4592586DBA}"/>
                </a:ext>
              </a:extLst>
            </p:cNvPr>
            <p:cNvSpPr txBox="1"/>
            <p:nvPr/>
          </p:nvSpPr>
          <p:spPr>
            <a:xfrm rot="7996669">
              <a:off x="-3228587" y="5508155"/>
              <a:ext cx="3310522" cy="954107"/>
            </a:xfrm>
            <a:prstGeom prst="rect">
              <a:avLst/>
            </a:prstGeom>
            <a:noFill/>
            <a:effectLst>
              <a:outerShdw blurRad="50800" dist="38100" dir="2700000" algn="tl" rotWithShape="0">
                <a:prstClr val="black">
                  <a:alpha val="67000"/>
                </a:prstClr>
              </a:outerShdw>
            </a:effectLst>
          </p:spPr>
          <p:txBody>
            <a:bodyPr wrap="none" rtlCol="0">
              <a:spAutoFit/>
            </a:bodyPr>
            <a:lstStyle/>
            <a:p>
              <a:r>
                <a:rPr lang="en-US" sz="2800" b="1">
                  <a:solidFill>
                    <a:schemeClr val="bg1"/>
                  </a:solidFill>
                  <a:latin typeface="Bookman Old Style" panose="02050604050505020204" pitchFamily="18" charset="0"/>
                </a:rPr>
                <a:t>WIREGUARD VS </a:t>
              </a:r>
            </a:p>
            <a:p>
              <a:r>
                <a:rPr lang="en-US" sz="2800" b="1">
                  <a:solidFill>
                    <a:schemeClr val="bg1"/>
                  </a:solidFill>
                  <a:latin typeface="Bookman Old Style" panose="02050604050505020204" pitchFamily="18" charset="0"/>
                </a:rPr>
                <a:t>OPENVPN</a:t>
              </a:r>
            </a:p>
          </p:txBody>
        </p:sp>
        <p:sp>
          <p:nvSpPr>
            <p:cNvPr id="39" name="TextBox 38">
              <a:extLst>
                <a:ext uri="{FF2B5EF4-FFF2-40B4-BE49-F238E27FC236}">
                  <a16:creationId xmlns:a16="http://schemas.microsoft.com/office/drawing/2014/main" id="{82B5714A-8F11-7EAE-792E-0A47B2C5A4C8}"/>
                </a:ext>
              </a:extLst>
            </p:cNvPr>
            <p:cNvSpPr txBox="1"/>
            <p:nvPr/>
          </p:nvSpPr>
          <p:spPr>
            <a:xfrm rot="10800000">
              <a:off x="-3640886" y="4190151"/>
              <a:ext cx="1773242" cy="523220"/>
            </a:xfrm>
            <a:prstGeom prst="rect">
              <a:avLst/>
            </a:prstGeom>
            <a:noFill/>
          </p:spPr>
          <p:txBody>
            <a:bodyPr wrap="none" rtlCol="0">
              <a:spAutoFit/>
            </a:bodyPr>
            <a:lstStyle/>
            <a:p>
              <a:r>
                <a:rPr lang="en-US" sz="2800" b="1">
                  <a:solidFill>
                    <a:schemeClr val="bg1"/>
                  </a:solidFill>
                  <a:latin typeface="Bookman Old Style" panose="02050604050505020204" pitchFamily="18" charset="0"/>
                </a:rPr>
                <a:t>GRAPHS</a:t>
              </a:r>
            </a:p>
          </p:txBody>
        </p:sp>
        <p:sp>
          <p:nvSpPr>
            <p:cNvPr id="41" name="TextBox 40">
              <a:extLst>
                <a:ext uri="{FF2B5EF4-FFF2-40B4-BE49-F238E27FC236}">
                  <a16:creationId xmlns:a16="http://schemas.microsoft.com/office/drawing/2014/main" id="{7BA41C53-570C-1D16-C5A6-9296EA217B3D}"/>
                </a:ext>
              </a:extLst>
            </p:cNvPr>
            <p:cNvSpPr txBox="1"/>
            <p:nvPr/>
          </p:nvSpPr>
          <p:spPr>
            <a:xfrm rot="16200000">
              <a:off x="-2082586" y="481720"/>
              <a:ext cx="2699778" cy="523220"/>
            </a:xfrm>
            <a:prstGeom prst="rect">
              <a:avLst/>
            </a:prstGeom>
            <a:noFill/>
          </p:spPr>
          <p:txBody>
            <a:bodyPr wrap="none" rtlCol="0">
              <a:spAutoFit/>
            </a:bodyPr>
            <a:lstStyle/>
            <a:p>
              <a:r>
                <a:rPr lang="en-US" sz="2800" b="1">
                  <a:solidFill>
                    <a:schemeClr val="bg1"/>
                  </a:solidFill>
                  <a:latin typeface="Bookman Old Style" panose="02050604050505020204" pitchFamily="18" charset="0"/>
                </a:rPr>
                <a:t>CONCLUSION</a:t>
              </a:r>
            </a:p>
          </p:txBody>
        </p:sp>
      </p:grpSp>
      <p:sp useBgFill="1">
        <p:nvSpPr>
          <p:cNvPr id="43" name="Oval 42">
            <a:extLst>
              <a:ext uri="{FF2B5EF4-FFF2-40B4-BE49-F238E27FC236}">
                <a16:creationId xmlns:a16="http://schemas.microsoft.com/office/drawing/2014/main" id="{D9ACE2F2-93F3-64E3-3498-8EA960E92490}"/>
              </a:ext>
            </a:extLst>
          </p:cNvPr>
          <p:cNvSpPr/>
          <p:nvPr/>
        </p:nvSpPr>
        <p:spPr>
          <a:xfrm rot="5400000">
            <a:off x="-1287078" y="2110578"/>
            <a:ext cx="2574155" cy="2574155"/>
          </a:xfrm>
          <a:prstGeom prst="ellipse">
            <a:avLst/>
          </a:prstGeom>
          <a:ln>
            <a:noFill/>
          </a:ln>
          <a:effectLst>
            <a:outerShdw blurRad="50800" dist="38100" dir="2700000" sx="103000" sy="103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CBDE2715-71B6-FB97-AD8C-FDC424FC533D}"/>
              </a:ext>
            </a:extLst>
          </p:cNvPr>
          <p:cNvSpPr txBox="1"/>
          <p:nvPr/>
        </p:nvSpPr>
        <p:spPr>
          <a:xfrm>
            <a:off x="7356255" y="4698607"/>
            <a:ext cx="4493538" cy="954107"/>
          </a:xfrm>
          <a:prstGeom prst="rect">
            <a:avLst/>
          </a:prstGeom>
          <a:noFill/>
        </p:spPr>
        <p:txBody>
          <a:bodyPr wrap="none" rtlCol="0">
            <a:spAutoFit/>
          </a:bodyPr>
          <a:lstStyle/>
          <a:p>
            <a:pPr algn="ctr"/>
            <a:r>
              <a:rPr lang="en-US" sz="2800">
                <a:solidFill>
                  <a:schemeClr val="bg1"/>
                </a:solidFill>
                <a:latin typeface="Bookman Old Style" panose="02050604050505020204" pitchFamily="18" charset="0"/>
              </a:rPr>
              <a:t>Thank you for listening !</a:t>
            </a:r>
          </a:p>
          <a:p>
            <a:pPr algn="ctr"/>
            <a:r>
              <a:rPr lang="en-US" sz="2800">
                <a:solidFill>
                  <a:schemeClr val="bg1"/>
                </a:solidFill>
                <a:latin typeface="Bookman Old Style" panose="02050604050505020204" pitchFamily="18" charset="0"/>
              </a:rPr>
              <a:t>Any Questions?</a:t>
            </a:r>
          </a:p>
        </p:txBody>
      </p:sp>
    </p:spTree>
    <p:extLst>
      <p:ext uri="{BB962C8B-B14F-4D97-AF65-F5344CB8AC3E}">
        <p14:creationId xmlns:p14="http://schemas.microsoft.com/office/powerpoint/2010/main" val="2208056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3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9D9FDDDA056094BA8052FEA35B0424D" ma:contentTypeVersion="16" ma:contentTypeDescription="Create a new document." ma:contentTypeScope="" ma:versionID="2041890f5618e682de15430e88b9b5db">
  <xsd:schema xmlns:xsd="http://www.w3.org/2001/XMLSchema" xmlns:xs="http://www.w3.org/2001/XMLSchema" xmlns:p="http://schemas.microsoft.com/office/2006/metadata/properties" xmlns:ns3="9078d37a-5840-4867-ae1f-929e9140419c" xmlns:ns4="834ce5be-7eea-493d-a9fa-c2d4a30daa6a" targetNamespace="http://schemas.microsoft.com/office/2006/metadata/properties" ma:root="true" ma:fieldsID="90cbe6d00e8b48814bd50dbc94a10cc6" ns3:_="" ns4:_="">
    <xsd:import namespace="9078d37a-5840-4867-ae1f-929e9140419c"/>
    <xsd:import namespace="834ce5be-7eea-493d-a9fa-c2d4a30daa6a"/>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element ref="ns4:MediaServiceAutoTags" minOccurs="0"/>
                <xsd:element ref="ns4:MediaServiceOCR" minOccurs="0"/>
                <xsd:element ref="ns4:MediaServiceGenerationTime" minOccurs="0"/>
                <xsd:element ref="ns4:MediaServiceEventHashCode" minOccurs="0"/>
                <xsd:element ref="ns4:MediaServiceDateTaken" minOccurs="0"/>
                <xsd:element ref="ns4:MediaLengthInSeconds" minOccurs="0"/>
                <xsd:element ref="ns4:_activity" minOccurs="0"/>
                <xsd:element ref="ns4:MediaServiceObjectDetectorVersions" minOccurs="0"/>
                <xsd:element ref="ns4: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078d37a-5840-4867-ae1f-929e9140419c"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34ce5be-7eea-493d-a9fa-c2d4a30daa6a"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_activity" ma:index="21" nillable="true" ma:displayName="_activity" ma:hidden="true" ma:internalName="_activity">
      <xsd:simpleType>
        <xsd:restriction base="dms:Note"/>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834ce5be-7eea-493d-a9fa-c2d4a30daa6a" xsi:nil="true"/>
  </documentManagement>
</p:properties>
</file>

<file path=customXml/itemProps1.xml><?xml version="1.0" encoding="utf-8"?>
<ds:datastoreItem xmlns:ds="http://schemas.openxmlformats.org/officeDocument/2006/customXml" ds:itemID="{2DA8C60D-587A-4ABA-81CC-1FB5D219EBB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078d37a-5840-4867-ae1f-929e9140419c"/>
    <ds:schemaRef ds:uri="834ce5be-7eea-493d-a9fa-c2d4a30daa6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C4C2369-30DA-4FCF-B921-5BE6FD70E9DE}">
  <ds:schemaRefs>
    <ds:schemaRef ds:uri="http://schemas.microsoft.com/sharepoint/v3/contenttype/forms"/>
  </ds:schemaRefs>
</ds:datastoreItem>
</file>

<file path=customXml/itemProps3.xml><?xml version="1.0" encoding="utf-8"?>
<ds:datastoreItem xmlns:ds="http://schemas.openxmlformats.org/officeDocument/2006/customXml" ds:itemID="{AF7AC87B-1A2D-4272-96E1-25FEEDD030EF}">
  <ds:schemaRefs>
    <ds:schemaRef ds:uri="http://schemas.openxmlformats.org/package/2006/metadata/core-properties"/>
    <ds:schemaRef ds:uri="http://purl.org/dc/dcmitype/"/>
    <ds:schemaRef ds:uri="http://www.w3.org/XML/1998/namespace"/>
    <ds:schemaRef ds:uri="http://purl.org/dc/elements/1.1/"/>
    <ds:schemaRef ds:uri="9078d37a-5840-4867-ae1f-929e9140419c"/>
    <ds:schemaRef ds:uri="http://schemas.microsoft.com/office/2006/documentManagement/types"/>
    <ds:schemaRef ds:uri="http://schemas.microsoft.com/office/infopath/2007/PartnerControls"/>
    <ds:schemaRef ds:uri="834ce5be-7eea-493d-a9fa-c2d4a30daa6a"/>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Office Theme</Template>
  <TotalTime>113</TotalTime>
  <Words>527</Words>
  <Application>Microsoft Office PowerPoint</Application>
  <PresentationFormat>Widescreen</PresentationFormat>
  <Paragraphs>93</Paragraphs>
  <Slides>7</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Aptos</vt:lpstr>
      <vt:lpstr>Aptos Display</vt:lpstr>
      <vt:lpstr>Arial</vt:lpstr>
      <vt:lpstr>Bookman Old Style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X00194088 Reese Villa</dc:creator>
  <cp:lastModifiedBy>Price Asemota</cp:lastModifiedBy>
  <cp:revision>7</cp:revision>
  <dcterms:created xsi:type="dcterms:W3CDTF">2024-12-13T19:19:31Z</dcterms:created>
  <dcterms:modified xsi:type="dcterms:W3CDTF">2024-12-13T23:54:17Z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0x010100D9D9FDDDA056094BA8052FEA35B0424D</vt:lpwstr>
  </property>
</Properties>
</file>

<file path=docProps/thumbnail.jpeg>
</file>